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8" r:id="rId3"/>
    <p:sldId id="256" r:id="rId4"/>
    <p:sldId id="257" r:id="rId5"/>
    <p:sldId id="258" r:id="rId6"/>
    <p:sldId id="259" r:id="rId7"/>
    <p:sldId id="261" r:id="rId8"/>
    <p:sldId id="263" r:id="rId9"/>
    <p:sldId id="265" r:id="rId10"/>
    <p:sldId id="264" r:id="rId11"/>
  </p:sldIdLst>
  <p:sldSz cx="12192000" cy="6858000"/>
  <p:notesSz cx="6858000" cy="9144000"/>
  <p:custDataLst>
    <p:tags r:id="rId1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83AC"/>
    <a:srgbClr val="007D9D"/>
    <a:srgbClr val="426DA2"/>
    <a:srgbClr val="2A3C96"/>
    <a:srgbClr val="375489"/>
    <a:srgbClr val="000000"/>
    <a:srgbClr val="7A02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70" autoAdjust="0"/>
  </p:normalViewPr>
  <p:slideViewPr>
    <p:cSldViewPr snapToGrid="0">
      <p:cViewPr varScale="1">
        <p:scale>
          <a:sx n="72" d="100"/>
          <a:sy n="72" d="100"/>
        </p:scale>
        <p:origin x="7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gs" Target="tags/tag2.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A22A574A-9A08-46C2-ABC9-CE35851687F4}"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8A51736-D691-4ECF-B774-CAEC498A9925}"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A22A574A-9A08-46C2-ABC9-CE35851687F4}"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8A51736-D691-4ECF-B774-CAEC498A9925}"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A22A574A-9A08-46C2-ABC9-CE35851687F4}"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8A51736-D691-4ECF-B774-CAEC498A9925}"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A22A574A-9A08-46C2-ABC9-CE35851687F4}"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8A51736-D691-4ECF-B774-CAEC498A9925}"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A22A574A-9A08-46C2-ABC9-CE35851687F4}"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8A51736-D691-4ECF-B774-CAEC498A9925}"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A22A574A-9A08-46C2-ABC9-CE35851687F4}"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8A51736-D691-4ECF-B774-CAEC498A9925}"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A22A574A-9A08-46C2-ABC9-CE35851687F4}"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8A51736-D691-4ECF-B774-CAEC498A9925}"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A22A574A-9A08-46C2-ABC9-CE35851687F4}"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8A51736-D691-4ECF-B774-CAEC498A9925}"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22A574A-9A08-46C2-ABC9-CE35851687F4}"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8A51736-D691-4ECF-B774-CAEC498A9925}"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A22A574A-9A08-46C2-ABC9-CE35851687F4}"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8A51736-D691-4ECF-B774-CAEC498A9925}"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A22A574A-9A08-46C2-ABC9-CE35851687F4}"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8A51736-D691-4ECF-B774-CAEC498A9925}"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2A574A-9A08-46C2-ABC9-CE35851687F4}"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A51736-D691-4ECF-B774-CAEC498A9925}"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6590665" y="715010"/>
            <a:ext cx="6229350" cy="4893310"/>
          </a:xfrm>
          <a:prstGeom prst="rect">
            <a:avLst/>
          </a:prstGeom>
          <a:noFill/>
          <a:ln w="53975">
            <a:solidFill>
              <a:srgbClr val="3083AC"/>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object 2"/>
          <p:cNvSpPr txBox="1"/>
          <p:nvPr/>
        </p:nvSpPr>
        <p:spPr>
          <a:xfrm>
            <a:off x="249555" y="966470"/>
            <a:ext cx="5059045" cy="1858645"/>
          </a:xfrm>
          <a:prstGeom prst="rect">
            <a:avLst/>
          </a:prstGeom>
        </p:spPr>
        <p:txBody>
          <a:bodyPr vert="horz" wrap="square" lIns="0" tIns="12065" rIns="0" bIns="0" rtlCol="0">
            <a:spAutoFit/>
          </a:bodyPr>
          <a:lstStyle/>
          <a:p>
            <a:pPr marL="12700" marR="5080">
              <a:lnSpc>
                <a:spcPct val="100000"/>
              </a:lnSpc>
              <a:spcBef>
                <a:spcPts val="95"/>
              </a:spcBef>
              <a:tabLst>
                <a:tab pos="1009015" algn="l"/>
              </a:tabLst>
            </a:pPr>
            <a:r>
              <a:rPr lang="en-US" sz="4000" b="1" spc="-10" dirty="0">
                <a:solidFill>
                  <a:srgbClr val="3083AC"/>
                </a:solidFill>
                <a:latin typeface="Calibri" panose="020F0502020204030204"/>
                <a:cs typeface="Calibri" panose="020F0502020204030204"/>
              </a:rPr>
              <a:t>Meeting Minutes: CAS Holds Kick-off Meeting for SEP Standard </a:t>
            </a:r>
            <a:endParaRPr lang="en-US" sz="4000" b="1" spc="-10" dirty="0">
              <a:solidFill>
                <a:srgbClr val="3083AC"/>
              </a:solidFill>
              <a:latin typeface="Calibri" panose="020F0502020204030204"/>
              <a:cs typeface="Calibri" panose="020F0502020204030204"/>
            </a:endParaRPr>
          </a:p>
        </p:txBody>
      </p:sp>
      <p:sp>
        <p:nvSpPr>
          <p:cNvPr id="16" name="object 16"/>
          <p:cNvSpPr/>
          <p:nvPr>
            <p:custDataLst>
              <p:tags r:id="rId1"/>
            </p:custDataLst>
          </p:nvPr>
        </p:nvSpPr>
        <p:spPr>
          <a:xfrm>
            <a:off x="9045194" y="6147562"/>
            <a:ext cx="2304288" cy="396239"/>
          </a:xfrm>
          <a:prstGeom prst="rect">
            <a:avLst/>
          </a:prstGeom>
          <a:blipFill>
            <a:blip r:embed="rId2" cstate="print"/>
            <a:stretch>
              <a:fillRect/>
            </a:stretch>
          </a:blipFill>
        </p:spPr>
        <p:txBody>
          <a:bodyPr wrap="square" lIns="0" tIns="0" rIns="0" bIns="0" rtlCol="0"/>
          <a:p/>
        </p:txBody>
      </p:sp>
      <p:sp>
        <p:nvSpPr>
          <p:cNvPr id="11" name="文本框 10"/>
          <p:cNvSpPr txBox="1"/>
          <p:nvPr/>
        </p:nvSpPr>
        <p:spPr>
          <a:xfrm>
            <a:off x="249555" y="3418205"/>
            <a:ext cx="4064000" cy="706755"/>
          </a:xfrm>
          <a:prstGeom prst="rect">
            <a:avLst/>
          </a:prstGeom>
          <a:noFill/>
        </p:spPr>
        <p:txBody>
          <a:bodyPr wrap="square" rtlCol="0">
            <a:spAutoFit/>
          </a:bodyPr>
          <a:p>
            <a:r>
              <a:rPr lang="en-US" sz="4000" spc="-10" dirty="0">
                <a:solidFill>
                  <a:srgbClr val="3083AC"/>
                </a:solidFill>
                <a:latin typeface="Calibri" panose="020F0502020204030204"/>
                <a:cs typeface="Calibri" panose="020F0502020204030204"/>
              </a:rPr>
              <a:t>By SESEC Team</a:t>
            </a:r>
            <a:endParaRPr lang="en-US" sz="4000" spc="-10" dirty="0">
              <a:solidFill>
                <a:srgbClr val="3083AC"/>
              </a:solidFill>
              <a:latin typeface="Calibri" panose="020F0502020204030204"/>
              <a:cs typeface="Calibri" panose="020F0502020204030204"/>
            </a:endParaRPr>
          </a:p>
        </p:txBody>
      </p:sp>
      <p:pic>
        <p:nvPicPr>
          <p:cNvPr id="12" name="图片 11"/>
          <p:cNvPicPr>
            <a:picLocks noChangeAspect="1"/>
          </p:cNvPicPr>
          <p:nvPr/>
        </p:nvPicPr>
        <p:blipFill>
          <a:blip r:embed="rId3"/>
          <a:stretch>
            <a:fillRect/>
          </a:stretch>
        </p:blipFill>
        <p:spPr>
          <a:xfrm>
            <a:off x="6055360" y="966470"/>
            <a:ext cx="6136640" cy="381825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a:off x="728280" y="509518"/>
            <a:ext cx="10735440" cy="0"/>
          </a:xfrm>
          <a:prstGeom prst="line">
            <a:avLst/>
          </a:prstGeom>
          <a:ln w="38100"/>
        </p:spPr>
        <p:style>
          <a:lnRef idx="1">
            <a:schemeClr val="dk1"/>
          </a:lnRef>
          <a:fillRef idx="0">
            <a:schemeClr val="dk1"/>
          </a:fillRef>
          <a:effectRef idx="0">
            <a:schemeClr val="dk1"/>
          </a:effectRef>
          <a:fontRef idx="minor">
            <a:schemeClr val="tx1"/>
          </a:fontRef>
        </p:style>
      </p:cxnSp>
      <p:sp>
        <p:nvSpPr>
          <p:cNvPr id="7" name="文本框 6"/>
          <p:cNvSpPr txBox="1"/>
          <p:nvPr/>
        </p:nvSpPr>
        <p:spPr>
          <a:xfrm>
            <a:off x="728280" y="592300"/>
            <a:ext cx="4039553" cy="646331"/>
          </a:xfrm>
          <a:prstGeom prst="rect">
            <a:avLst/>
          </a:prstGeom>
          <a:noFill/>
        </p:spPr>
        <p:txBody>
          <a:bodyPr wrap="square" rtlCol="0">
            <a:spAutoFit/>
          </a:bodyPr>
          <a:lstStyle/>
          <a:p>
            <a:r>
              <a:rPr lang="en-US" altLang="zh-CN" sz="3600" b="1" dirty="0">
                <a:solidFill>
                  <a:schemeClr val="accent1">
                    <a:lumMod val="75000"/>
                  </a:schemeClr>
                </a:solidFill>
                <a:latin typeface="Calibri" panose="020F0502020204030204" pitchFamily="34" charset="0"/>
                <a:ea typeface="黑体" panose="02010609060101010101" pitchFamily="49" charset="-122"/>
                <a:cs typeface="Calibri" panose="020F0502020204030204" pitchFamily="34" charset="0"/>
              </a:rPr>
              <a:t>Project Background</a:t>
            </a:r>
            <a:endParaRPr lang="zh-CN" altLang="en-US" sz="3600" b="1" dirty="0">
              <a:solidFill>
                <a:schemeClr val="accent1">
                  <a:lumMod val="75000"/>
                </a:schemeClr>
              </a:solidFill>
              <a:latin typeface="Calibri" panose="020F0502020204030204" pitchFamily="34" charset="0"/>
              <a:ea typeface="黑体" panose="02010609060101010101" pitchFamily="49" charset="-122"/>
              <a:cs typeface="Calibri" panose="020F0502020204030204" pitchFamily="34" charset="0"/>
            </a:endParaRPr>
          </a:p>
        </p:txBody>
      </p:sp>
      <p:sp>
        <p:nvSpPr>
          <p:cNvPr id="11" name="矩形: 圆角 10"/>
          <p:cNvSpPr/>
          <p:nvPr/>
        </p:nvSpPr>
        <p:spPr>
          <a:xfrm>
            <a:off x="1639824" y="1540932"/>
            <a:ext cx="8912352" cy="1062957"/>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lang="en-US" altLang="zh-CN" b="1" dirty="0">
                <a:solidFill>
                  <a:srgbClr val="FF0000"/>
                </a:solidFill>
                <a:latin typeface="Calibri" panose="020F0502020204030204" pitchFamily="34" charset="0"/>
                <a:cs typeface="Calibri" panose="020F0502020204030204" pitchFamily="34" charset="0"/>
              </a:rPr>
              <a:t>Voluntary declaration</a:t>
            </a:r>
            <a:r>
              <a:rPr lang="en-US" altLang="zh-CN" b="1" dirty="0">
                <a:solidFill>
                  <a:schemeClr val="tx1"/>
                </a:solidFill>
                <a:latin typeface="Calibri" panose="020F0502020204030204" pitchFamily="34" charset="0"/>
                <a:cs typeface="Calibri" panose="020F0502020204030204" pitchFamily="34" charset="0"/>
              </a:rPr>
              <a:t> </a:t>
            </a:r>
            <a:r>
              <a:rPr lang="en-US" altLang="zh-CN" dirty="0">
                <a:solidFill>
                  <a:schemeClr val="tx1"/>
                </a:solidFill>
                <a:latin typeface="Calibri" panose="020F0502020204030204" pitchFamily="34" charset="0"/>
                <a:cs typeface="Calibri" panose="020F0502020204030204" pitchFamily="34" charset="0"/>
              </a:rPr>
              <a:t>is a commonly-used approach in identifying SEP. In practice, identification of SEP is riddled with disputes. The “Top-Down” principle gradually shaped in practices makes the quantity of SEP a key factor in </a:t>
            </a:r>
            <a:r>
              <a:rPr lang="en-US" altLang="zh-CN" dirty="0">
                <a:solidFill>
                  <a:schemeClr val="tx1"/>
                </a:solidFill>
                <a:latin typeface="Calibri" panose="020F0502020204030204" pitchFamily="34" charset="0"/>
                <a:cs typeface="Calibri" panose="020F0502020204030204" pitchFamily="34" charset="0"/>
                <a:sym typeface="+mn-ea"/>
              </a:rPr>
              <a:t>the SEP litigation rate calculation </a:t>
            </a:r>
            <a:r>
              <a:rPr lang="en-US" altLang="zh-CN" dirty="0">
                <a:solidFill>
                  <a:schemeClr val="tx1"/>
                </a:solidFill>
                <a:latin typeface="Calibri" panose="020F0502020204030204" pitchFamily="34" charset="0"/>
                <a:cs typeface="Calibri" panose="020F0502020204030204" pitchFamily="34" charset="0"/>
              </a:rPr>
              <a:t>.</a:t>
            </a:r>
            <a:endParaRPr lang="zh-CN" altLang="en-US" dirty="0">
              <a:solidFill>
                <a:schemeClr val="tx1"/>
              </a:solidFill>
              <a:latin typeface="Calibri" panose="020F0502020204030204" pitchFamily="34" charset="0"/>
              <a:cs typeface="Calibri" panose="020F0502020204030204" pitchFamily="34" charset="0"/>
            </a:endParaRPr>
          </a:p>
          <a:p>
            <a:pPr algn="ctr"/>
            <a:endParaRPr lang="zh-CN" altLang="en-US" dirty="0">
              <a:solidFill>
                <a:schemeClr val="tx1"/>
              </a:solidFill>
              <a:latin typeface="Calibri" panose="020F0502020204030204" pitchFamily="34" charset="0"/>
              <a:cs typeface="Calibri" panose="020F0502020204030204" pitchFamily="34" charset="0"/>
            </a:endParaRPr>
          </a:p>
        </p:txBody>
      </p:sp>
      <p:sp>
        <p:nvSpPr>
          <p:cNvPr id="12" name="文本框 11"/>
          <p:cNvSpPr txBox="1"/>
          <p:nvPr/>
        </p:nvSpPr>
        <p:spPr>
          <a:xfrm>
            <a:off x="734377" y="3016542"/>
            <a:ext cx="5040000" cy="922020"/>
          </a:xfrm>
          <a:prstGeom prst="rect">
            <a:avLst/>
          </a:prstGeom>
          <a:solidFill>
            <a:srgbClr val="00B0F0"/>
          </a:solidFill>
          <a:ln w="25400">
            <a:solidFill>
              <a:schemeClr val="tx1"/>
            </a:solidFill>
            <a:prstDash val="dashDot"/>
          </a:ln>
        </p:spPr>
        <p:txBody>
          <a:bodyPr wrap="square" rtlCol="0">
            <a:spAutoFit/>
          </a:bodyPr>
          <a:lstStyle/>
          <a:p>
            <a:r>
              <a:rPr lang="en-US" altLang="zh-CN" dirty="0">
                <a:solidFill>
                  <a:schemeClr val="bg1"/>
                </a:solidFill>
                <a:latin typeface="Calibri" panose="020F0502020204030204" pitchFamily="34" charset="0"/>
                <a:cs typeface="Calibri" panose="020F0502020204030204" pitchFamily="34" charset="0"/>
              </a:rPr>
              <a:t>Namely, the number of SEPs directly impacts the cost used for SEP identification during the process of patent licensing and litigation.</a:t>
            </a:r>
            <a:endParaRPr lang="zh-CN" altLang="en-US" dirty="0">
              <a:solidFill>
                <a:schemeClr val="bg1"/>
              </a:solidFill>
              <a:latin typeface="Calibri" panose="020F0502020204030204" pitchFamily="34" charset="0"/>
              <a:cs typeface="Calibri" panose="020F0502020204030204" pitchFamily="34" charset="0"/>
            </a:endParaRPr>
          </a:p>
        </p:txBody>
      </p:sp>
      <p:sp>
        <p:nvSpPr>
          <p:cNvPr id="13" name="文本框 12"/>
          <p:cNvSpPr txBox="1"/>
          <p:nvPr/>
        </p:nvSpPr>
        <p:spPr>
          <a:xfrm>
            <a:off x="6417624" y="3016542"/>
            <a:ext cx="5040000" cy="1476375"/>
          </a:xfrm>
          <a:prstGeom prst="rect">
            <a:avLst/>
          </a:prstGeom>
          <a:solidFill>
            <a:srgbClr val="00B0F0"/>
          </a:solidFill>
          <a:ln w="25400">
            <a:solidFill>
              <a:schemeClr val="tx1"/>
            </a:solidFill>
            <a:prstDash val="dashDot"/>
          </a:ln>
        </p:spPr>
        <p:txBody>
          <a:bodyPr wrap="square" rtlCol="0">
            <a:spAutoFit/>
          </a:bodyPr>
          <a:lstStyle/>
          <a:p>
            <a:r>
              <a:rPr lang="en-US" altLang="zh-CN" dirty="0">
                <a:solidFill>
                  <a:schemeClr val="bg1"/>
                </a:solidFill>
                <a:latin typeface="Calibri" panose="020F0502020204030204" pitchFamily="34" charset="0"/>
                <a:cs typeface="Calibri" panose="020F0502020204030204" pitchFamily="34" charset="0"/>
              </a:rPr>
              <a:t>SEP licensing and franchising should accompany reasonable fees paid to innovators as they devote their efforts and incorporate their innovation in the SEP. In this regard, no payment or unreasonably less payment will discourage technology advancement.</a:t>
            </a:r>
            <a:endParaRPr lang="en-US" altLang="zh-CN" dirty="0">
              <a:solidFill>
                <a:schemeClr val="bg1"/>
              </a:solidFill>
              <a:latin typeface="Calibri" panose="020F0502020204030204" pitchFamily="34" charset="0"/>
              <a:cs typeface="Calibri" panose="020F0502020204030204" pitchFamily="34" charset="0"/>
            </a:endParaRPr>
          </a:p>
        </p:txBody>
      </p:sp>
      <p:sp>
        <p:nvSpPr>
          <p:cNvPr id="14" name="文本框 13"/>
          <p:cNvSpPr txBox="1"/>
          <p:nvPr/>
        </p:nvSpPr>
        <p:spPr>
          <a:xfrm>
            <a:off x="2686872" y="5190806"/>
            <a:ext cx="7461504" cy="922020"/>
          </a:xfrm>
          <a:prstGeom prst="rect">
            <a:avLst/>
          </a:prstGeom>
          <a:noFill/>
        </p:spPr>
        <p:txBody>
          <a:bodyPr wrap="square" rtlCol="0">
            <a:spAutoFit/>
          </a:bodyPr>
          <a:lstStyle/>
          <a:p>
            <a:pPr algn="ctr"/>
            <a:r>
              <a:rPr lang="en-US" altLang="zh-CN" b="1" dirty="0">
                <a:latin typeface="Calibri" panose="020F0502020204030204" pitchFamily="34" charset="0"/>
                <a:cs typeface="Calibri" panose="020F0502020204030204" pitchFamily="34" charset="0"/>
              </a:rPr>
              <a:t>There is a lack of “trust” in SEP declaration and identification. Certification and accreditation, in this context, will help to establish the “trust” among different stakeholders.</a:t>
            </a:r>
            <a:endParaRPr lang="zh-CN" altLang="en-US" b="1" dirty="0">
              <a:latin typeface="Calibri" panose="020F0502020204030204" pitchFamily="34" charset="0"/>
              <a:cs typeface="Calibri" panose="020F0502020204030204" pitchFamily="34" charset="0"/>
            </a:endParaRPr>
          </a:p>
        </p:txBody>
      </p:sp>
      <p:cxnSp>
        <p:nvCxnSpPr>
          <p:cNvPr id="15" name="直接连接符 14"/>
          <p:cNvCxnSpPr/>
          <p:nvPr/>
        </p:nvCxnSpPr>
        <p:spPr>
          <a:xfrm>
            <a:off x="728280" y="6136126"/>
            <a:ext cx="10735440" cy="0"/>
          </a:xfrm>
          <a:prstGeom prst="line">
            <a:avLst/>
          </a:prstGeom>
          <a:ln w="38100"/>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a:off x="728280" y="509518"/>
            <a:ext cx="1073544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15" name="直接连接符 14"/>
          <p:cNvCxnSpPr/>
          <p:nvPr/>
        </p:nvCxnSpPr>
        <p:spPr>
          <a:xfrm>
            <a:off x="728280" y="6136126"/>
            <a:ext cx="10735440" cy="0"/>
          </a:xfrm>
          <a:prstGeom prst="line">
            <a:avLst/>
          </a:prstGeom>
          <a:ln w="38100"/>
        </p:spPr>
        <p:style>
          <a:lnRef idx="1">
            <a:schemeClr val="dk1"/>
          </a:lnRef>
          <a:fillRef idx="0">
            <a:schemeClr val="dk1"/>
          </a:fillRef>
          <a:effectRef idx="0">
            <a:schemeClr val="dk1"/>
          </a:effectRef>
          <a:fontRef idx="minor">
            <a:schemeClr val="tx1"/>
          </a:fontRef>
        </p:style>
      </p:cxnSp>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728280" y="2044021"/>
            <a:ext cx="5416119" cy="1080000"/>
          </a:xfrm>
          <a:prstGeom prst="rect">
            <a:avLst/>
          </a:prstGeom>
        </p:spPr>
      </p:pic>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0184" y="2044021"/>
            <a:ext cx="4383536" cy="1080000"/>
          </a:xfrm>
          <a:prstGeom prst="rect">
            <a:avLst/>
          </a:prstGeom>
        </p:spPr>
      </p:pic>
      <p:sp>
        <p:nvSpPr>
          <p:cNvPr id="9" name="矩形: 圆角 8"/>
          <p:cNvSpPr/>
          <p:nvPr/>
        </p:nvSpPr>
        <p:spPr>
          <a:xfrm>
            <a:off x="3035808" y="3521624"/>
            <a:ext cx="6120384" cy="975360"/>
          </a:xfrm>
          <a:prstGeom prst="roundRect">
            <a:avLst/>
          </a:prstGeom>
          <a:solidFill>
            <a:schemeClr val="bg1"/>
          </a:solidFill>
          <a:ln w="254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rgbClr val="0070C0"/>
                </a:solidFill>
                <a:latin typeface="Calibri" panose="020F0502020204030204" pitchFamily="34" charset="0"/>
                <a:cs typeface="Calibri" panose="020F0502020204030204" pitchFamily="34" charset="0"/>
              </a:rPr>
              <a:t>SEP Identification Methods</a:t>
            </a:r>
            <a:endParaRPr lang="en-US" altLang="zh-CN" sz="3200" b="1" dirty="0">
              <a:solidFill>
                <a:srgbClr val="0070C0"/>
              </a:solidFill>
              <a:latin typeface="Calibri" panose="020F0502020204030204" pitchFamily="34" charset="0"/>
              <a:cs typeface="Calibri" panose="020F0502020204030204" pitchFamily="34" charset="0"/>
            </a:endParaRPr>
          </a:p>
        </p:txBody>
      </p:sp>
      <p:sp>
        <p:nvSpPr>
          <p:cNvPr id="10" name="矩形: 圆角 9"/>
          <p:cNvSpPr/>
          <p:nvPr/>
        </p:nvSpPr>
        <p:spPr>
          <a:xfrm>
            <a:off x="5343336" y="4880633"/>
            <a:ext cx="6120384" cy="975360"/>
          </a:xfrm>
          <a:prstGeom prst="roundRect">
            <a:avLst/>
          </a:prstGeom>
          <a:solidFill>
            <a:srgbClr val="0070C0"/>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bg1"/>
                </a:solidFill>
                <a:latin typeface="Calibri" panose="020F0502020204030204" pitchFamily="34" charset="0"/>
                <a:cs typeface="Calibri" panose="020F0502020204030204" pitchFamily="34" charset="0"/>
              </a:rPr>
              <a:t>SEP Identification Organizations and Personnel </a:t>
            </a:r>
            <a:endParaRPr lang="zh-CN" altLang="en-US" sz="2000" dirty="0">
              <a:solidFill>
                <a:schemeClr val="bg1"/>
              </a:solidFill>
              <a:latin typeface="Calibri" panose="020F0502020204030204" pitchFamily="34" charset="0"/>
              <a:cs typeface="Calibri" panose="020F0502020204030204" pitchFamily="34" charset="0"/>
            </a:endParaRPr>
          </a:p>
        </p:txBody>
      </p:sp>
      <p:sp>
        <p:nvSpPr>
          <p:cNvPr id="2" name="文本框 1"/>
          <p:cNvSpPr txBox="1"/>
          <p:nvPr/>
        </p:nvSpPr>
        <p:spPr>
          <a:xfrm>
            <a:off x="728280" y="578119"/>
            <a:ext cx="4039553" cy="646331"/>
          </a:xfrm>
          <a:prstGeom prst="rect">
            <a:avLst/>
          </a:prstGeom>
          <a:noFill/>
        </p:spPr>
        <p:txBody>
          <a:bodyPr wrap="square" rtlCol="0">
            <a:spAutoFit/>
          </a:bodyPr>
          <a:lstStyle/>
          <a:p>
            <a:r>
              <a:rPr lang="en-US" altLang="zh-CN" sz="3600" b="1" dirty="0">
                <a:solidFill>
                  <a:schemeClr val="accent1">
                    <a:lumMod val="75000"/>
                  </a:schemeClr>
                </a:solidFill>
                <a:latin typeface="Calibri" panose="020F0502020204030204" pitchFamily="34" charset="0"/>
                <a:ea typeface="黑体" panose="02010609060101010101" pitchFamily="49" charset="-122"/>
                <a:cs typeface="Calibri" panose="020F0502020204030204" pitchFamily="34" charset="0"/>
              </a:rPr>
              <a:t>Project Initiation</a:t>
            </a:r>
            <a:endParaRPr lang="zh-CN" altLang="en-US" sz="3600" b="1" dirty="0">
              <a:solidFill>
                <a:schemeClr val="accent1">
                  <a:lumMod val="75000"/>
                </a:schemeClr>
              </a:solidFill>
              <a:latin typeface="Calibri" panose="020F0502020204030204" pitchFamily="34" charset="0"/>
              <a:ea typeface="黑体" panose="02010609060101010101" pitchFamily="49" charset="-122"/>
              <a:cs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a:off x="728280" y="509518"/>
            <a:ext cx="1073544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15" name="直接连接符 14"/>
          <p:cNvCxnSpPr/>
          <p:nvPr/>
        </p:nvCxnSpPr>
        <p:spPr>
          <a:xfrm>
            <a:off x="728280" y="6136126"/>
            <a:ext cx="10735440" cy="0"/>
          </a:xfrm>
          <a:prstGeom prst="line">
            <a:avLst/>
          </a:prstGeom>
          <a:ln w="38100"/>
        </p:spPr>
        <p:style>
          <a:lnRef idx="1">
            <a:schemeClr val="dk1"/>
          </a:lnRef>
          <a:fillRef idx="0">
            <a:schemeClr val="dk1"/>
          </a:fillRef>
          <a:effectRef idx="0">
            <a:schemeClr val="dk1"/>
          </a:effectRef>
          <a:fontRef idx="minor">
            <a:schemeClr val="tx1"/>
          </a:fontRef>
        </p:style>
      </p:cxnSp>
      <p:sp>
        <p:nvSpPr>
          <p:cNvPr id="4" name="文本框 3"/>
          <p:cNvSpPr txBox="1"/>
          <p:nvPr/>
        </p:nvSpPr>
        <p:spPr>
          <a:xfrm>
            <a:off x="727638" y="1224273"/>
            <a:ext cx="10729343" cy="1477328"/>
          </a:xfrm>
          <a:prstGeom prst="rect">
            <a:avLst/>
          </a:prstGeom>
          <a:noFill/>
        </p:spPr>
        <p:txBody>
          <a:bodyPr wrap="square" rtlCol="0">
            <a:spAutoFit/>
          </a:bodyPr>
          <a:lstStyle/>
          <a:p>
            <a:pPr marL="285750" indent="-285750">
              <a:buFont typeface="Arial" panose="020B0604020202020204" pitchFamily="34" charset="0"/>
              <a:buChar char="•"/>
            </a:pPr>
            <a:r>
              <a:rPr lang="en-US" altLang="zh-CN" dirty="0">
                <a:latin typeface="Calibri" panose="020F0502020204030204" pitchFamily="34" charset="0"/>
                <a:cs typeface="Calibri" panose="020F0502020204030204" pitchFamily="34" charset="0"/>
              </a:rPr>
              <a:t>Develop </a:t>
            </a:r>
            <a:r>
              <a:rPr lang="en-US" altLang="zh-CN" dirty="0">
                <a:solidFill>
                  <a:srgbClr val="00B0F0"/>
                </a:solidFill>
                <a:latin typeface="Calibri" panose="020F0502020204030204" pitchFamily="34" charset="0"/>
                <a:cs typeface="Calibri" panose="020F0502020204030204" pitchFamily="34" charset="0"/>
              </a:rPr>
              <a:t>highly operable and acceptable </a:t>
            </a:r>
            <a:r>
              <a:rPr lang="en-US" altLang="zh-CN" dirty="0">
                <a:latin typeface="Calibri" panose="020F0502020204030204" pitchFamily="34" charset="0"/>
                <a:cs typeface="Calibri" panose="020F0502020204030204" pitchFamily="34" charset="0"/>
              </a:rPr>
              <a:t>SEP identification methods in line with </a:t>
            </a:r>
            <a:r>
              <a:rPr lang="en-US" altLang="zh-CN" dirty="0">
                <a:solidFill>
                  <a:srgbClr val="00B0F0"/>
                </a:solidFill>
                <a:latin typeface="Calibri" panose="020F0502020204030204" pitchFamily="34" charset="0"/>
                <a:cs typeface="Calibri" panose="020F0502020204030204" pitchFamily="34" charset="0"/>
              </a:rPr>
              <a:t>common requirement of </a:t>
            </a:r>
            <a:r>
              <a:rPr lang="en-US" altLang="zh-CN" dirty="0">
                <a:latin typeface="Calibri" panose="020F0502020204030204" pitchFamily="34" charset="0"/>
                <a:cs typeface="Calibri" panose="020F0502020204030204" pitchFamily="34" charset="0"/>
              </a:rPr>
              <a:t>industries, technology and patents.</a:t>
            </a:r>
            <a:endParaRPr lang="en-US" altLang="zh-CN"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altLang="zh-CN" dirty="0">
                <a:latin typeface="Calibri" panose="020F0502020204030204" pitchFamily="34" charset="0"/>
                <a:cs typeface="Calibri" panose="020F0502020204030204" pitchFamily="34" charset="0"/>
              </a:rPr>
              <a:t>Standardize the SEP identification procedures</a:t>
            </a:r>
            <a:endParaRPr lang="en-US" altLang="zh-CN"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altLang="zh-CN" dirty="0">
                <a:latin typeface="Calibri" panose="020F0502020204030204" pitchFamily="34" charset="0"/>
                <a:cs typeface="Calibri" panose="020F0502020204030204" pitchFamily="34" charset="0"/>
              </a:rPr>
              <a:t>Create a transparent and fair market environment for SEP through the implementation and promotion of this standard </a:t>
            </a:r>
            <a:endParaRPr lang="zh-CN" altLang="en-US" dirty="0">
              <a:latin typeface="Calibri" panose="020F0502020204030204" pitchFamily="34" charset="0"/>
              <a:cs typeface="Calibri" panose="020F0502020204030204" pitchFamily="34" charset="0"/>
            </a:endParaRPr>
          </a:p>
        </p:txBody>
      </p:sp>
      <p:sp>
        <p:nvSpPr>
          <p:cNvPr id="6" name="文本框 5"/>
          <p:cNvSpPr txBox="1"/>
          <p:nvPr/>
        </p:nvSpPr>
        <p:spPr>
          <a:xfrm>
            <a:off x="727004" y="2720197"/>
            <a:ext cx="10729343" cy="1200329"/>
          </a:xfrm>
          <a:prstGeom prst="rect">
            <a:avLst/>
          </a:prstGeom>
          <a:noFill/>
        </p:spPr>
        <p:txBody>
          <a:bodyPr wrap="square" rtlCol="0">
            <a:spAutoFit/>
          </a:bodyPr>
          <a:lstStyle/>
          <a:p>
            <a:r>
              <a:rPr lang="en-US" altLang="zh-CN" dirty="0">
                <a:latin typeface="Calibri" panose="020F0502020204030204" pitchFamily="34" charset="0"/>
                <a:cs typeface="Calibri" panose="020F0502020204030204" pitchFamily="34" charset="0"/>
              </a:rPr>
              <a:t>The standard shall provide guidance for individuals or organizations to </a:t>
            </a:r>
            <a:endParaRPr lang="en-US" altLang="zh-CN"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altLang="zh-CN" dirty="0">
                <a:latin typeface="Calibri" panose="020F0502020204030204" pitchFamily="34" charset="0"/>
                <a:cs typeface="Calibri" panose="020F0502020204030204" pitchFamily="34" charset="0"/>
              </a:rPr>
              <a:t>apply scientific, effective and comprehensive procedure in SEP identification;</a:t>
            </a:r>
            <a:endParaRPr lang="en-US" altLang="zh-CN"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altLang="zh-CN" dirty="0">
                <a:latin typeface="Calibri" panose="020F0502020204030204" pitchFamily="34" charset="0"/>
                <a:cs typeface="Calibri" panose="020F0502020204030204" pitchFamily="34" charset="0"/>
              </a:rPr>
              <a:t>take into full consideration of technology, standard and patent involved in SEP identification</a:t>
            </a:r>
            <a:endParaRPr lang="zh-CN" altLang="en-US" dirty="0">
              <a:latin typeface="Calibri" panose="020F0502020204030204" pitchFamily="34" charset="0"/>
              <a:cs typeface="Calibri" panose="020F0502020204030204" pitchFamily="34" charset="0"/>
            </a:endParaRPr>
          </a:p>
          <a:p>
            <a:pPr indent="0">
              <a:buFont typeface="Arial" panose="020B0604020202020204" pitchFamily="34" charset="0"/>
              <a:buNone/>
            </a:pPr>
            <a:r>
              <a:rPr lang="en-US" altLang="zh-CN" dirty="0">
                <a:latin typeface="Calibri" panose="020F0502020204030204" pitchFamily="34" charset="0"/>
                <a:cs typeface="Calibri" panose="020F0502020204030204" pitchFamily="34" charset="0"/>
              </a:rPr>
              <a:t>In the end, the standards is aimed to ensure the accuracy of SEP identification</a:t>
            </a:r>
            <a:endParaRPr lang="en-US" altLang="zh-CN" dirty="0">
              <a:latin typeface="Calibri" panose="020F0502020204030204" pitchFamily="34" charset="0"/>
              <a:cs typeface="Calibri" panose="020F0502020204030204" pitchFamily="34" charset="0"/>
            </a:endParaRPr>
          </a:p>
        </p:txBody>
      </p:sp>
      <p:sp>
        <p:nvSpPr>
          <p:cNvPr id="9" name="文本框 8"/>
          <p:cNvSpPr txBox="1"/>
          <p:nvPr/>
        </p:nvSpPr>
        <p:spPr>
          <a:xfrm>
            <a:off x="733990" y="3919390"/>
            <a:ext cx="10729343" cy="1753235"/>
          </a:xfrm>
          <a:prstGeom prst="rect">
            <a:avLst/>
          </a:prstGeom>
          <a:noFill/>
        </p:spPr>
        <p:txBody>
          <a:bodyPr wrap="square" rtlCol="0">
            <a:spAutoFit/>
          </a:bodyPr>
          <a:lstStyle/>
          <a:p>
            <a:pPr indent="0">
              <a:buFont typeface="Arial" panose="020B0604020202020204" pitchFamily="34" charset="0"/>
              <a:buNone/>
            </a:pPr>
            <a:r>
              <a:rPr lang="en-US" altLang="zh-CN" b="1" dirty="0">
                <a:solidFill>
                  <a:srgbClr val="0070C0"/>
                </a:solidFill>
                <a:latin typeface="Calibri" panose="020F0502020204030204" pitchFamily="34" charset="0"/>
                <a:cs typeface="Calibri" panose="020F0502020204030204" pitchFamily="34" charset="0"/>
              </a:rPr>
              <a:t>Valid identification of SEP contributes to </a:t>
            </a:r>
            <a:endParaRPr lang="en-US" altLang="zh-CN" b="1" dirty="0">
              <a:solidFill>
                <a:srgbClr val="0070C0"/>
              </a:solidFill>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altLang="zh-CN" b="1" dirty="0">
                <a:solidFill>
                  <a:srgbClr val="0070C0"/>
                </a:solidFill>
                <a:latin typeface="Calibri" panose="020F0502020204030204" pitchFamily="34" charset="0"/>
                <a:cs typeface="Calibri" panose="020F0502020204030204" pitchFamily="34" charset="0"/>
              </a:rPr>
              <a:t>establishing a unified national market;</a:t>
            </a:r>
            <a:endParaRPr lang="en-US" altLang="zh-CN" b="1" dirty="0">
              <a:solidFill>
                <a:srgbClr val="0070C0"/>
              </a:solidFill>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altLang="zh-CN" b="1" dirty="0">
                <a:solidFill>
                  <a:srgbClr val="0070C0"/>
                </a:solidFill>
                <a:latin typeface="Calibri" panose="020F0502020204030204" pitchFamily="34" charset="0"/>
                <a:cs typeface="Calibri" panose="020F0502020204030204" pitchFamily="34" charset="0"/>
              </a:rPr>
              <a:t>securing industrial development by reducing uncertainties </a:t>
            </a:r>
            <a:r>
              <a:rPr lang="en-GB" altLang="zh-CN" b="1" dirty="0">
                <a:solidFill>
                  <a:srgbClr val="0070C0"/>
                </a:solidFill>
                <a:latin typeface="Calibri" panose="020F0502020204030204" pitchFamily="34" charset="0"/>
                <a:cs typeface="Calibri" panose="020F0502020204030204" pitchFamily="34" charset="0"/>
              </a:rPr>
              <a:t>brought about by non</a:t>
            </a:r>
            <a:r>
              <a:rPr lang="en-US" altLang="en-GB" b="1" dirty="0">
                <a:solidFill>
                  <a:srgbClr val="0070C0"/>
                </a:solidFill>
                <a:latin typeface="Calibri" panose="020F0502020204030204" pitchFamily="34" charset="0"/>
                <a:cs typeface="Calibri" panose="020F0502020204030204" pitchFamily="34" charset="0"/>
              </a:rPr>
              <a:t>-</a:t>
            </a:r>
            <a:r>
              <a:rPr lang="en-GB" altLang="zh-CN" b="1" dirty="0">
                <a:solidFill>
                  <a:srgbClr val="0070C0"/>
                </a:solidFill>
                <a:latin typeface="Calibri" panose="020F0502020204030204" pitchFamily="34" charset="0"/>
                <a:cs typeface="Calibri" panose="020F0502020204030204" pitchFamily="34" charset="0"/>
              </a:rPr>
              <a:t>transparent SEP identification</a:t>
            </a:r>
            <a:r>
              <a:rPr lang="en-US" altLang="zh-CN" b="1" dirty="0">
                <a:solidFill>
                  <a:srgbClr val="0070C0"/>
                </a:solidFill>
                <a:latin typeface="Calibri" panose="020F0502020204030204" pitchFamily="34" charset="0"/>
                <a:cs typeface="Calibri" panose="020F0502020204030204" pitchFamily="34" charset="0"/>
              </a:rPr>
              <a:t>;</a:t>
            </a:r>
            <a:endParaRPr lang="en-US" altLang="zh-CN" b="1" dirty="0">
              <a:solidFill>
                <a:srgbClr val="0070C0"/>
              </a:solidFill>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altLang="zh-CN" b="1" dirty="0">
                <a:solidFill>
                  <a:srgbClr val="0070C0"/>
                </a:solidFill>
                <a:latin typeface="Calibri" panose="020F0502020204030204" pitchFamily="34" charset="0"/>
                <a:cs typeface="Calibri" panose="020F0502020204030204" pitchFamily="34" charset="0"/>
              </a:rPr>
              <a:t>building reliable business relationships between patentees and patent implementers through a series of working mechanisms, thus lowering transaction cost.  </a:t>
            </a:r>
            <a:endParaRPr lang="zh-CN" altLang="en-US" b="1" dirty="0">
              <a:solidFill>
                <a:srgbClr val="0070C0"/>
              </a:solidFill>
              <a:latin typeface="Calibri" panose="020F0502020204030204" pitchFamily="34" charset="0"/>
              <a:cs typeface="Calibri" panose="020F0502020204030204" pitchFamily="34" charset="0"/>
            </a:endParaRPr>
          </a:p>
        </p:txBody>
      </p:sp>
      <p:sp>
        <p:nvSpPr>
          <p:cNvPr id="2" name="文本框 1"/>
          <p:cNvSpPr txBox="1"/>
          <p:nvPr/>
        </p:nvSpPr>
        <p:spPr>
          <a:xfrm>
            <a:off x="728280" y="578119"/>
            <a:ext cx="6842101" cy="646331"/>
          </a:xfrm>
          <a:prstGeom prst="rect">
            <a:avLst/>
          </a:prstGeom>
          <a:noFill/>
        </p:spPr>
        <p:txBody>
          <a:bodyPr wrap="square" rtlCol="0">
            <a:spAutoFit/>
          </a:bodyPr>
          <a:lstStyle/>
          <a:p>
            <a:r>
              <a:rPr lang="en-US" altLang="zh-CN" sz="3600" b="1" dirty="0">
                <a:solidFill>
                  <a:schemeClr val="accent1">
                    <a:lumMod val="75000"/>
                  </a:schemeClr>
                </a:solidFill>
                <a:latin typeface="Calibri" panose="020F0502020204030204" pitchFamily="34" charset="0"/>
                <a:ea typeface="黑体" panose="02010609060101010101" pitchFamily="49" charset="-122"/>
                <a:cs typeface="Calibri" panose="020F0502020204030204" pitchFamily="34" charset="0"/>
              </a:rPr>
              <a:t>Project Objective &amp; Significance</a:t>
            </a:r>
            <a:endParaRPr lang="en-US" altLang="zh-CN" sz="3600" b="1" dirty="0">
              <a:solidFill>
                <a:schemeClr val="accent1">
                  <a:lumMod val="75000"/>
                </a:schemeClr>
              </a:solidFill>
              <a:latin typeface="Calibri" panose="020F0502020204030204" pitchFamily="34" charset="0"/>
              <a:ea typeface="黑体" panose="02010609060101010101" pitchFamily="49" charset="-122"/>
              <a:cs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a:off x="728280" y="509518"/>
            <a:ext cx="1073544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15" name="直接连接符 14"/>
          <p:cNvCxnSpPr/>
          <p:nvPr/>
        </p:nvCxnSpPr>
        <p:spPr>
          <a:xfrm>
            <a:off x="728280" y="6136126"/>
            <a:ext cx="10735440" cy="0"/>
          </a:xfrm>
          <a:prstGeom prst="line">
            <a:avLst/>
          </a:prstGeom>
          <a:ln w="38100"/>
        </p:spPr>
        <p:style>
          <a:lnRef idx="1">
            <a:schemeClr val="dk1"/>
          </a:lnRef>
          <a:fillRef idx="0">
            <a:schemeClr val="dk1"/>
          </a:fillRef>
          <a:effectRef idx="0">
            <a:schemeClr val="dk1"/>
          </a:effectRef>
          <a:fontRef idx="minor">
            <a:schemeClr val="tx1"/>
          </a:fontRef>
        </p:style>
      </p:cxnSp>
      <p:grpSp>
        <p:nvGrpSpPr>
          <p:cNvPr id="11" name="组合 10"/>
          <p:cNvGrpSpPr/>
          <p:nvPr/>
        </p:nvGrpSpPr>
        <p:grpSpPr>
          <a:xfrm>
            <a:off x="718349" y="2028436"/>
            <a:ext cx="11287502" cy="3506939"/>
            <a:chOff x="734377" y="1143021"/>
            <a:chExt cx="11287502" cy="3506939"/>
          </a:xfrm>
        </p:grpSpPr>
        <p:sp>
          <p:nvSpPr>
            <p:cNvPr id="4" name="文本框 3"/>
            <p:cNvSpPr txBox="1"/>
            <p:nvPr/>
          </p:nvSpPr>
          <p:spPr>
            <a:xfrm>
              <a:off x="734377" y="1143021"/>
              <a:ext cx="10729343" cy="398780"/>
            </a:xfrm>
            <a:prstGeom prst="rect">
              <a:avLst/>
            </a:prstGeom>
            <a:noFill/>
          </p:spPr>
          <p:txBody>
            <a:bodyPr wrap="square" rtlCol="0">
              <a:spAutoFit/>
            </a:bodyPr>
            <a:lstStyle/>
            <a:p>
              <a:pPr algn="ctr"/>
              <a:r>
                <a:rPr lang="en-US" altLang="zh-CN" sz="2000" dirty="0">
                  <a:solidFill>
                    <a:srgbClr val="0070C0"/>
                  </a:solidFill>
                  <a:latin typeface="Calibri" panose="020F0502020204030204" pitchFamily="34" charset="0"/>
                  <a:cs typeface="Calibri" panose="020F0502020204030204" pitchFamily="34" charset="0"/>
                </a:rPr>
                <a:t>Developing standards is just the beginning of a long journey</a:t>
              </a:r>
              <a:endParaRPr lang="zh-CN" altLang="en-US" sz="2000" dirty="0">
                <a:solidFill>
                  <a:srgbClr val="0070C0"/>
                </a:solidFill>
                <a:latin typeface="Calibri" panose="020F0502020204030204" pitchFamily="34" charset="0"/>
                <a:cs typeface="Calibri" panose="020F0502020204030204" pitchFamily="34" charset="0"/>
              </a:endParaRPr>
            </a:p>
          </p:txBody>
        </p:sp>
        <p:sp>
          <p:nvSpPr>
            <p:cNvPr id="9" name="文本框 8"/>
            <p:cNvSpPr txBox="1"/>
            <p:nvPr/>
          </p:nvSpPr>
          <p:spPr>
            <a:xfrm>
              <a:off x="1292536" y="1788650"/>
              <a:ext cx="10729343" cy="2861310"/>
            </a:xfrm>
            <a:prstGeom prst="rect">
              <a:avLst/>
            </a:prstGeom>
            <a:noFill/>
          </p:spPr>
          <p:txBody>
            <a:bodyPr wrap="square" rtlCol="0">
              <a:spAutoFit/>
            </a:bodyPr>
            <a:lstStyle/>
            <a:p>
              <a:r>
                <a:rPr lang="en-US" altLang="zh-CN" sz="2000" dirty="0">
                  <a:solidFill>
                    <a:srgbClr val="0070C0"/>
                  </a:solidFill>
                  <a:latin typeface="Calibri" panose="020F0502020204030204" pitchFamily="34" charset="0"/>
                  <a:cs typeface="Calibri" panose="020F0502020204030204" pitchFamily="34" charset="0"/>
                </a:rPr>
                <a:t>SEP identification methods</a:t>
              </a:r>
              <a:endParaRPr lang="en-US" altLang="zh-CN" sz="2000" dirty="0">
                <a:solidFill>
                  <a:srgbClr val="0070C0"/>
                </a:solidFill>
                <a:latin typeface="Calibri" panose="020F0502020204030204" pitchFamily="34" charset="0"/>
                <a:cs typeface="Calibri" panose="020F0502020204030204" pitchFamily="34" charset="0"/>
              </a:endParaRPr>
            </a:p>
            <a:p>
              <a:endParaRPr lang="en-US" altLang="zh-CN" sz="2000" dirty="0">
                <a:latin typeface="Calibri" panose="020F0502020204030204" pitchFamily="34" charset="0"/>
                <a:cs typeface="Calibri" panose="020F0502020204030204" pitchFamily="34" charset="0"/>
              </a:endParaRPr>
            </a:p>
            <a:p>
              <a:r>
                <a:rPr lang="en-US" altLang="zh-CN" sz="2000" dirty="0">
                  <a:latin typeface="Calibri" panose="020F0502020204030204" pitchFamily="34" charset="0"/>
                  <a:cs typeface="Calibri" panose="020F0502020204030204" pitchFamily="34" charset="0"/>
                </a:rPr>
                <a:t>SEP identification </a:t>
              </a:r>
              <a:r>
                <a:rPr lang="en-GB" altLang="zh-CN" sz="2000" dirty="0">
                  <a:latin typeface="Calibri" panose="020F0502020204030204" pitchFamily="34" charset="0"/>
                  <a:cs typeface="Calibri" panose="020F0502020204030204" pitchFamily="34" charset="0"/>
                </a:rPr>
                <a:t>organi</a:t>
              </a:r>
              <a:r>
                <a:rPr lang="en-US" altLang="en-GB" sz="2000" dirty="0">
                  <a:latin typeface="Calibri" panose="020F0502020204030204" pitchFamily="34" charset="0"/>
                  <a:cs typeface="Calibri" panose="020F0502020204030204" pitchFamily="34" charset="0"/>
                </a:rPr>
                <a:t>z</a:t>
              </a:r>
              <a:r>
                <a:rPr lang="en-GB" altLang="zh-CN" sz="2000" dirty="0">
                  <a:latin typeface="Calibri" panose="020F0502020204030204" pitchFamily="34" charset="0"/>
                  <a:cs typeface="Calibri" panose="020F0502020204030204" pitchFamily="34" charset="0"/>
                </a:rPr>
                <a:t>ations</a:t>
              </a:r>
              <a:endParaRPr lang="en-GB" altLang="zh-CN" sz="2000" dirty="0">
                <a:latin typeface="Calibri" panose="020F0502020204030204" pitchFamily="34" charset="0"/>
                <a:cs typeface="Calibri" panose="020F0502020204030204" pitchFamily="34" charset="0"/>
              </a:endParaRPr>
            </a:p>
            <a:p>
              <a:endParaRPr lang="en-US" altLang="zh-CN" sz="2000" dirty="0">
                <a:latin typeface="Calibri" panose="020F0502020204030204" pitchFamily="34" charset="0"/>
                <a:cs typeface="Calibri" panose="020F0502020204030204" pitchFamily="34" charset="0"/>
              </a:endParaRPr>
            </a:p>
            <a:p>
              <a:r>
                <a:rPr lang="en-US" altLang="zh-CN" sz="2000" dirty="0">
                  <a:latin typeface="Calibri" panose="020F0502020204030204" pitchFamily="34" charset="0"/>
                  <a:cs typeface="Calibri" panose="020F0502020204030204" pitchFamily="34" charset="0"/>
                </a:rPr>
                <a:t>SEP identification personnel</a:t>
              </a:r>
              <a:endParaRPr lang="en-US" altLang="zh-CN" sz="2000" dirty="0">
                <a:latin typeface="Calibri" panose="020F0502020204030204" pitchFamily="34" charset="0"/>
                <a:cs typeface="Calibri" panose="020F0502020204030204" pitchFamily="34" charset="0"/>
              </a:endParaRPr>
            </a:p>
            <a:p>
              <a:endParaRPr lang="en-US" altLang="zh-CN" sz="2000" dirty="0">
                <a:latin typeface="Calibri" panose="020F0502020204030204" pitchFamily="34" charset="0"/>
                <a:cs typeface="Calibri" panose="020F0502020204030204" pitchFamily="34" charset="0"/>
              </a:endParaRPr>
            </a:p>
            <a:p>
              <a:r>
                <a:rPr lang="en-US" altLang="zh-CN" sz="2000" dirty="0">
                  <a:latin typeface="Calibri" panose="020F0502020204030204" pitchFamily="34" charset="0"/>
                  <a:cs typeface="Calibri" panose="020F0502020204030204" pitchFamily="34" charset="0"/>
                </a:rPr>
                <a:t>Acceptance of SEP identification result</a:t>
              </a:r>
              <a:endParaRPr lang="en-US" altLang="zh-CN" sz="2000" dirty="0">
                <a:latin typeface="Calibri" panose="020F0502020204030204" pitchFamily="34" charset="0"/>
                <a:cs typeface="Calibri" panose="020F0502020204030204" pitchFamily="34" charset="0"/>
              </a:endParaRPr>
            </a:p>
            <a:p>
              <a:endParaRPr lang="en-US" altLang="zh-CN" sz="2000" dirty="0">
                <a:latin typeface="Calibri" panose="020F0502020204030204" pitchFamily="34" charset="0"/>
                <a:cs typeface="Calibri" panose="020F0502020204030204" pitchFamily="34" charset="0"/>
              </a:endParaRPr>
            </a:p>
            <a:p>
              <a:r>
                <a:rPr lang="en-US" altLang="zh-CN" sz="2000" dirty="0">
                  <a:latin typeface="Calibri" panose="020F0502020204030204" pitchFamily="34" charset="0"/>
                  <a:cs typeface="Calibri" panose="020F0502020204030204" pitchFamily="34" charset="0"/>
                </a:rPr>
                <a:t>…</a:t>
              </a:r>
              <a:endParaRPr lang="en-US" altLang="zh-CN" sz="2000" dirty="0">
                <a:latin typeface="Calibri" panose="020F0502020204030204" pitchFamily="34" charset="0"/>
                <a:cs typeface="Calibri" panose="020F0502020204030204" pitchFamily="34" charset="0"/>
              </a:endParaRPr>
            </a:p>
          </p:txBody>
        </p:sp>
        <p:sp>
          <p:nvSpPr>
            <p:cNvPr id="8" name="箭头: 下 7"/>
            <p:cNvSpPr/>
            <p:nvPr/>
          </p:nvSpPr>
          <p:spPr>
            <a:xfrm>
              <a:off x="846771" y="1787460"/>
              <a:ext cx="245097" cy="2837468"/>
            </a:xfrm>
            <a:prstGeom prst="downArrow">
              <a:avLst/>
            </a:prstGeom>
            <a:gradFill flip="none" rotWithShape="1">
              <a:gsLst>
                <a:gs pos="0">
                  <a:schemeClr val="accent1">
                    <a:lumMod val="0"/>
                    <a:lumOff val="100000"/>
                  </a:schemeClr>
                </a:gs>
                <a:gs pos="100000">
                  <a:srgbClr val="002060"/>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latin typeface="Calibri" panose="020F0502020204030204" pitchFamily="34" charset="0"/>
                <a:cs typeface="Calibri" panose="020F0502020204030204" pitchFamily="34" charset="0"/>
              </a:endParaRPr>
            </a:p>
          </p:txBody>
        </p:sp>
      </p:grpSp>
      <p:sp>
        <p:nvSpPr>
          <p:cNvPr id="2" name="文本框 1"/>
          <p:cNvSpPr txBox="1"/>
          <p:nvPr/>
        </p:nvSpPr>
        <p:spPr>
          <a:xfrm>
            <a:off x="728280" y="578119"/>
            <a:ext cx="7777767" cy="1200329"/>
          </a:xfrm>
          <a:prstGeom prst="rect">
            <a:avLst/>
          </a:prstGeom>
          <a:noFill/>
        </p:spPr>
        <p:txBody>
          <a:bodyPr wrap="square" rtlCol="0">
            <a:spAutoFit/>
          </a:bodyPr>
          <a:lstStyle/>
          <a:p>
            <a:r>
              <a:rPr lang="en-US" altLang="zh-CN" sz="3600" b="1" dirty="0">
                <a:solidFill>
                  <a:schemeClr val="accent1">
                    <a:lumMod val="75000"/>
                  </a:schemeClr>
                </a:solidFill>
                <a:latin typeface="Calibri" panose="020F0502020204030204" pitchFamily="34" charset="0"/>
                <a:ea typeface="黑体" panose="02010609060101010101" pitchFamily="49" charset="-122"/>
                <a:cs typeface="Calibri" panose="020F0502020204030204" pitchFamily="34" charset="0"/>
              </a:rPr>
              <a:t>Implementation and promotion of</a:t>
            </a:r>
            <a:r>
              <a:rPr lang="zh-CN" altLang="en-US" sz="3600" b="1" dirty="0">
                <a:solidFill>
                  <a:schemeClr val="accent1">
                    <a:lumMod val="75000"/>
                  </a:schemeClr>
                </a:solidFill>
                <a:latin typeface="Calibri" panose="020F0502020204030204" pitchFamily="34" charset="0"/>
                <a:ea typeface="黑体" panose="02010609060101010101" pitchFamily="49" charset="-122"/>
                <a:cs typeface="Calibri" panose="020F0502020204030204" pitchFamily="34" charset="0"/>
              </a:rPr>
              <a:t> </a:t>
            </a:r>
            <a:r>
              <a:rPr lang="en-US" altLang="zh-CN" sz="3600" b="1" dirty="0">
                <a:solidFill>
                  <a:schemeClr val="accent1">
                    <a:lumMod val="75000"/>
                  </a:schemeClr>
                </a:solidFill>
                <a:latin typeface="Calibri" panose="020F0502020204030204" pitchFamily="34" charset="0"/>
                <a:ea typeface="黑体" panose="02010609060101010101" pitchFamily="49" charset="-122"/>
                <a:cs typeface="Calibri" panose="020F0502020204030204" pitchFamily="34" charset="0"/>
              </a:rPr>
              <a:t>SEP identification standard</a:t>
            </a:r>
            <a:endParaRPr lang="zh-CN" altLang="en-US" sz="3600" b="1" dirty="0">
              <a:solidFill>
                <a:schemeClr val="accent1">
                  <a:lumMod val="75000"/>
                </a:schemeClr>
              </a:solidFill>
              <a:latin typeface="Calibri" panose="020F0502020204030204" pitchFamily="34" charset="0"/>
              <a:ea typeface="黑体" panose="02010609060101010101" pitchFamily="49" charset="-122"/>
              <a:cs typeface="Calibri" panose="020F0502020204030204" pitchFamily="34" charset="0"/>
            </a:endParaRPr>
          </a:p>
        </p:txBody>
      </p:sp>
      <p:sp>
        <p:nvSpPr>
          <p:cNvPr id="3" name="矩形: 圆角 2"/>
          <p:cNvSpPr/>
          <p:nvPr/>
        </p:nvSpPr>
        <p:spPr>
          <a:xfrm>
            <a:off x="6358270" y="2828260"/>
            <a:ext cx="5297436" cy="24667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dirty="0">
                <a:latin typeface="Calibri" panose="020F0502020204030204" pitchFamily="34" charset="0"/>
                <a:cs typeface="Calibri" panose="020F0502020204030204" pitchFamily="34" charset="0"/>
              </a:rPr>
              <a:t>Based on development and implementatin of standard, we will look into: </a:t>
            </a:r>
            <a:endParaRPr lang="en-US" altLang="zh-CN"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altLang="zh-CN" dirty="0">
                <a:latin typeface="Calibri" panose="020F0502020204030204" pitchFamily="34" charset="0"/>
                <a:cs typeface="Calibri" panose="020F0502020204030204" pitchFamily="34" charset="0"/>
              </a:rPr>
              <a:t>disclosure and mutual recognition mechanism for SEP identification results;</a:t>
            </a:r>
            <a:endParaRPr lang="en-US" altLang="zh-CN"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altLang="zh-CN" dirty="0">
                <a:latin typeface="Calibri" panose="020F0502020204030204" pitchFamily="34" charset="0"/>
                <a:cs typeface="Calibri" panose="020F0502020204030204" pitchFamily="34" charset="0"/>
              </a:rPr>
              <a:t>the supporting role of SEP identification in judicial administration practices; </a:t>
            </a:r>
            <a:endParaRPr lang="en-US" altLang="zh-CN"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altLang="zh-CN" dirty="0">
                <a:latin typeface="Calibri" panose="020F0502020204030204" pitchFamily="34" charset="0"/>
                <a:cs typeface="Calibri" panose="020F0502020204030204" pitchFamily="34" charset="0"/>
              </a:rPr>
              <a:t>the positive impacts that is brought by SEP identification to patents licensing and transfer.</a:t>
            </a:r>
            <a:endParaRPr lang="en-GB" dirty="0">
              <a:latin typeface="Calibri" panose="020F0502020204030204" pitchFamily="34" charset="0"/>
              <a:cs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3093395" y="1994202"/>
            <a:ext cx="6005209" cy="1076325"/>
          </a:xfrm>
          <a:prstGeom prst="rect">
            <a:avLst/>
          </a:prstGeom>
          <a:noFill/>
        </p:spPr>
        <p:txBody>
          <a:bodyPr wrap="square" rtlCol="0">
            <a:spAutoFit/>
          </a:bodyPr>
          <a:lstStyle/>
          <a:p>
            <a:pPr algn="ctr"/>
            <a:r>
              <a:rPr lang="en-US" altLang="zh-CN" sz="3200" b="1" dirty="0">
                <a:solidFill>
                  <a:srgbClr val="0070C0"/>
                </a:solidFill>
                <a:latin typeface="Calibri" panose="020F0502020204030204" pitchFamily="34" charset="0"/>
                <a:cs typeface="Calibri" panose="020F0502020204030204" pitchFamily="34" charset="0"/>
              </a:rPr>
              <a:t>Framework for Standard Drafting: </a:t>
            </a:r>
            <a:r>
              <a:rPr lang="en-US" altLang="zh-CN" sz="3200" b="1" i="1" dirty="0">
                <a:solidFill>
                  <a:srgbClr val="0070C0"/>
                </a:solidFill>
                <a:latin typeface="Calibri" panose="020F0502020204030204" pitchFamily="34" charset="0"/>
                <a:cs typeface="Calibri" panose="020F0502020204030204" pitchFamily="34" charset="0"/>
              </a:rPr>
              <a:t>SEP Identification Method</a:t>
            </a:r>
            <a:endParaRPr lang="en-GB" sz="3200" b="1" i="1" dirty="0">
              <a:solidFill>
                <a:srgbClr val="0070C0"/>
              </a:solidFill>
              <a:latin typeface="Calibri" panose="020F0502020204030204" pitchFamily="34" charset="0"/>
              <a:cs typeface="Calibri" panose="020F0502020204030204" pitchFamily="34" charset="0"/>
            </a:endParaRPr>
          </a:p>
        </p:txBody>
      </p:sp>
      <p:sp>
        <p:nvSpPr>
          <p:cNvPr id="6" name="文本框 5"/>
          <p:cNvSpPr txBox="1"/>
          <p:nvPr/>
        </p:nvSpPr>
        <p:spPr>
          <a:xfrm>
            <a:off x="4140758" y="3787474"/>
            <a:ext cx="3910482" cy="1198880"/>
          </a:xfrm>
          <a:prstGeom prst="rect">
            <a:avLst/>
          </a:prstGeom>
          <a:noFill/>
        </p:spPr>
        <p:txBody>
          <a:bodyPr wrap="square" rtlCol="0">
            <a:spAutoFit/>
          </a:bodyPr>
          <a:lstStyle/>
          <a:p>
            <a:pPr algn="ctr"/>
            <a:r>
              <a:rPr lang="en-US" dirty="0">
                <a:solidFill>
                  <a:srgbClr val="00B0F0"/>
                </a:solidFill>
                <a:latin typeface="Calibri" panose="020F0502020204030204" pitchFamily="34" charset="0"/>
                <a:cs typeface="Calibri" panose="020F0502020204030204" pitchFamily="34" charset="0"/>
              </a:rPr>
              <a:t>Speaker: </a:t>
            </a:r>
            <a:endParaRPr lang="en-US" dirty="0">
              <a:solidFill>
                <a:srgbClr val="00B0F0"/>
              </a:solidFill>
              <a:latin typeface="Calibri" panose="020F0502020204030204" pitchFamily="34" charset="0"/>
              <a:cs typeface="Calibri" panose="020F0502020204030204" pitchFamily="34" charset="0"/>
            </a:endParaRPr>
          </a:p>
          <a:p>
            <a:pPr algn="ctr"/>
            <a:r>
              <a:rPr lang="en-US" dirty="0">
                <a:solidFill>
                  <a:srgbClr val="00B0F0"/>
                </a:solidFill>
                <a:latin typeface="Calibri" panose="020F0502020204030204" pitchFamily="34" charset="0"/>
                <a:cs typeface="Calibri" panose="020F0502020204030204" pitchFamily="34" charset="0"/>
              </a:rPr>
              <a:t>Huang Weicai</a:t>
            </a:r>
            <a:endParaRPr lang="en-US" dirty="0">
              <a:solidFill>
                <a:srgbClr val="00B0F0"/>
              </a:solidFill>
              <a:latin typeface="Calibri" panose="020F0502020204030204" pitchFamily="34" charset="0"/>
              <a:cs typeface="Calibri" panose="020F0502020204030204" pitchFamily="34" charset="0"/>
            </a:endParaRPr>
          </a:p>
          <a:p>
            <a:pPr algn="ctr"/>
            <a:r>
              <a:rPr lang="en-GB" altLang="zh-CN" dirty="0">
                <a:solidFill>
                  <a:srgbClr val="00B0F0"/>
                </a:solidFill>
                <a:latin typeface="Calibri" panose="020F0502020204030204" pitchFamily="34" charset="0"/>
                <a:cs typeface="Calibri" panose="020F0502020204030204" pitchFamily="34" charset="0"/>
              </a:rPr>
              <a:t>Moqiu Technology</a:t>
            </a:r>
            <a:endParaRPr lang="en-GB" altLang="zh-CN" dirty="0">
              <a:solidFill>
                <a:srgbClr val="00B0F0"/>
              </a:solidFill>
              <a:latin typeface="Calibri" panose="020F0502020204030204" pitchFamily="34" charset="0"/>
              <a:cs typeface="Calibri" panose="020F0502020204030204" pitchFamily="34" charset="0"/>
            </a:endParaRPr>
          </a:p>
          <a:p>
            <a:pPr algn="ctr"/>
            <a:r>
              <a:rPr lang="en-GB" dirty="0">
                <a:solidFill>
                  <a:srgbClr val="00B0F0"/>
                </a:solidFill>
                <a:latin typeface="Calibri" panose="020F0502020204030204" pitchFamily="34" charset="0"/>
                <a:cs typeface="Calibri" panose="020F0502020204030204" pitchFamily="34" charset="0"/>
              </a:rPr>
              <a:t>Jan. 11, 2023</a:t>
            </a:r>
            <a:endParaRPr lang="en-GB" dirty="0">
              <a:solidFill>
                <a:srgbClr val="00B0F0"/>
              </a:solidFill>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a:off x="1488556" y="744278"/>
            <a:ext cx="0" cy="5422605"/>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353137" y="1147257"/>
            <a:ext cx="1071624" cy="2308324"/>
          </a:xfrm>
          <a:prstGeom prst="rect">
            <a:avLst/>
          </a:prstGeom>
          <a:solidFill>
            <a:schemeClr val="bg1"/>
          </a:solidFill>
        </p:spPr>
        <p:txBody>
          <a:bodyPr wrap="square" rtlCol="0">
            <a:spAutoFit/>
          </a:bodyPr>
          <a:lstStyle/>
          <a:p>
            <a:r>
              <a:rPr lang="en-US" b="1" dirty="0">
                <a:solidFill>
                  <a:srgbClr val="002060"/>
                </a:solidFill>
                <a:latin typeface="Calibri" panose="020F0502020204030204" pitchFamily="34" charset="0"/>
                <a:cs typeface="Calibri" panose="020F0502020204030204" pitchFamily="34" charset="0"/>
              </a:rPr>
              <a:t>About Moqiu</a:t>
            </a:r>
            <a:endParaRPr lang="en-US" b="1" dirty="0">
              <a:solidFill>
                <a:srgbClr val="002060"/>
              </a:solidFill>
              <a:latin typeface="Calibri" panose="020F0502020204030204" pitchFamily="34" charset="0"/>
              <a:cs typeface="Calibri" panose="020F0502020204030204" pitchFamily="34" charset="0"/>
            </a:endParaRPr>
          </a:p>
          <a:p>
            <a:endParaRPr lang="en-US" dirty="0">
              <a:solidFill>
                <a:srgbClr val="002060"/>
              </a:solidFill>
              <a:latin typeface="Calibri" panose="020F0502020204030204" pitchFamily="34" charset="0"/>
              <a:cs typeface="Calibri" panose="020F0502020204030204" pitchFamily="34" charset="0"/>
            </a:endParaRPr>
          </a:p>
          <a:p>
            <a:r>
              <a:rPr lang="en-US" dirty="0">
                <a:solidFill>
                  <a:srgbClr val="002060"/>
                </a:solidFill>
                <a:latin typeface="Calibri" panose="020F0502020204030204" pitchFamily="34" charset="0"/>
                <a:cs typeface="Calibri" panose="020F0502020204030204" pitchFamily="34" charset="0"/>
              </a:rPr>
              <a:t>Drafting  principle</a:t>
            </a:r>
            <a:endParaRPr lang="en-US" dirty="0">
              <a:solidFill>
                <a:srgbClr val="002060"/>
              </a:solidFill>
              <a:latin typeface="Calibri" panose="020F0502020204030204" pitchFamily="34" charset="0"/>
              <a:cs typeface="Calibri" panose="020F0502020204030204" pitchFamily="34" charset="0"/>
            </a:endParaRPr>
          </a:p>
          <a:p>
            <a:endParaRPr lang="en-US" dirty="0">
              <a:solidFill>
                <a:srgbClr val="002060"/>
              </a:solidFill>
              <a:latin typeface="Calibri" panose="020F0502020204030204" pitchFamily="34" charset="0"/>
              <a:cs typeface="Calibri" panose="020F0502020204030204" pitchFamily="34" charset="0"/>
            </a:endParaRPr>
          </a:p>
          <a:p>
            <a:r>
              <a:rPr lang="en-US" dirty="0">
                <a:solidFill>
                  <a:srgbClr val="002060"/>
                </a:solidFill>
                <a:latin typeface="Calibri" panose="020F0502020204030204" pitchFamily="34" charset="0"/>
                <a:cs typeface="Calibri" panose="020F0502020204030204" pitchFamily="34" charset="0"/>
              </a:rPr>
              <a:t>Standard content</a:t>
            </a:r>
            <a:endParaRPr lang="en-GB" dirty="0">
              <a:solidFill>
                <a:srgbClr val="002060"/>
              </a:solidFill>
              <a:latin typeface="Calibri" panose="020F0502020204030204" pitchFamily="34" charset="0"/>
              <a:cs typeface="Calibri" panose="020F0502020204030204" pitchFamily="34" charset="0"/>
            </a:endParaRPr>
          </a:p>
        </p:txBody>
      </p:sp>
      <p:sp>
        <p:nvSpPr>
          <p:cNvPr id="3" name="文本框 2"/>
          <p:cNvSpPr txBox="1"/>
          <p:nvPr/>
        </p:nvSpPr>
        <p:spPr>
          <a:xfrm>
            <a:off x="1805652" y="1147257"/>
            <a:ext cx="9398642" cy="4523105"/>
          </a:xfrm>
          <a:prstGeom prst="rect">
            <a:avLst/>
          </a:prstGeom>
          <a:noFill/>
        </p:spPr>
        <p:txBody>
          <a:bodyPr wrap="square" rtlCol="0">
            <a:spAutoFit/>
          </a:bodyPr>
          <a:lstStyle/>
          <a:p>
            <a:r>
              <a:rPr lang="en-US" altLang="zh-CN" b="1" dirty="0">
                <a:latin typeface="Calibri" panose="020F0502020204030204" pitchFamily="34" charset="0"/>
                <a:cs typeface="Calibri" panose="020F0502020204030204" pitchFamily="34" charset="0"/>
              </a:rPr>
              <a:t>Founded in June, 2016, </a:t>
            </a:r>
            <a:r>
              <a:rPr lang="en-US" altLang="zh-CN" b="1" dirty="0" err="1">
                <a:latin typeface="Calibri" panose="020F0502020204030204" pitchFamily="34" charset="0"/>
                <a:cs typeface="Calibri" panose="020F0502020204030204" pitchFamily="34" charset="0"/>
              </a:rPr>
              <a:t>Moqiu</a:t>
            </a:r>
            <a:r>
              <a:rPr lang="en-US" altLang="zh-CN" b="1" dirty="0">
                <a:latin typeface="Calibri" panose="020F0502020204030204" pitchFamily="34" charset="0"/>
                <a:cs typeface="Calibri" panose="020F0502020204030204" pitchFamily="34" charset="0"/>
              </a:rPr>
              <a:t> Technology provides consulting service and data service with SEP analysis as its main business. It is a well-known organization that provides intellectual property service in Beijing.</a:t>
            </a:r>
            <a:endParaRPr lang="en-US" altLang="zh-CN" b="1" dirty="0">
              <a:latin typeface="Calibri" panose="020F0502020204030204" pitchFamily="34" charset="0"/>
              <a:cs typeface="Calibri" panose="020F0502020204030204" pitchFamily="34" charset="0"/>
            </a:endParaRPr>
          </a:p>
          <a:p>
            <a:endParaRPr lang="en-US" altLang="zh-CN" b="1" dirty="0">
              <a:latin typeface="Calibri" panose="020F0502020204030204" pitchFamily="34" charset="0"/>
              <a:cs typeface="Calibri" panose="020F0502020204030204" pitchFamily="34" charset="0"/>
            </a:endParaRPr>
          </a:p>
          <a:p>
            <a:r>
              <a:rPr lang="en-US" altLang="zh-CN" b="1" dirty="0" err="1">
                <a:latin typeface="Calibri" panose="020F0502020204030204" pitchFamily="34" charset="0"/>
                <a:cs typeface="Calibri" panose="020F0502020204030204" pitchFamily="34" charset="0"/>
              </a:rPr>
              <a:t>Moqiu</a:t>
            </a:r>
            <a:r>
              <a:rPr lang="en-US" altLang="zh-CN" b="1" dirty="0">
                <a:latin typeface="Calibri" panose="020F0502020204030204" pitchFamily="34" charset="0"/>
                <a:cs typeface="Calibri" panose="020F0502020204030204" pitchFamily="34" charset="0"/>
              </a:rPr>
              <a:t> is deeply engaged in the fields of wireless communication, audio and video, AI and Internet, provides services including SEP benchmarking, invalidity search, patent invalidity declaration, licensing strategies and negotiation consultant and has independently developed global patent search, standard and proposal search as well as SEP statement database. With tens of thousands of SEP benchmarking or stability analysis case experience, it is one of the leading organizations focusing on SEP patent licensing, litigation and transaction service in China.</a:t>
            </a:r>
            <a:endParaRPr lang="en-US" altLang="zh-CN" b="1" dirty="0">
              <a:latin typeface="Calibri" panose="020F0502020204030204" pitchFamily="34" charset="0"/>
              <a:cs typeface="Calibri" panose="020F0502020204030204" pitchFamily="34" charset="0"/>
            </a:endParaRPr>
          </a:p>
          <a:p>
            <a:endParaRPr lang="en-US" altLang="zh-CN" b="1" dirty="0">
              <a:latin typeface="Calibri" panose="020F0502020204030204" pitchFamily="34" charset="0"/>
              <a:cs typeface="Calibri" panose="020F0502020204030204" pitchFamily="34" charset="0"/>
            </a:endParaRPr>
          </a:p>
          <a:p>
            <a:r>
              <a:rPr lang="en-US" altLang="zh-CN" b="1" dirty="0">
                <a:latin typeface="Calibri" panose="020F0502020204030204" pitchFamily="34" charset="0"/>
                <a:cs typeface="Calibri" panose="020F0502020204030204" pitchFamily="34" charset="0"/>
              </a:rPr>
              <a:t>The clients of </a:t>
            </a:r>
            <a:r>
              <a:rPr lang="en-US" altLang="zh-CN" b="1" dirty="0" err="1">
                <a:latin typeface="Calibri" panose="020F0502020204030204" pitchFamily="34" charset="0"/>
                <a:cs typeface="Calibri" panose="020F0502020204030204" pitchFamily="34" charset="0"/>
              </a:rPr>
              <a:t>Moqiu</a:t>
            </a:r>
            <a:r>
              <a:rPr lang="en-US" altLang="zh-CN" b="1" dirty="0">
                <a:latin typeface="Calibri" panose="020F0502020204030204" pitchFamily="34" charset="0"/>
                <a:cs typeface="Calibri" panose="020F0502020204030204" pitchFamily="34" charset="0"/>
              </a:rPr>
              <a:t> include Xiaomi, </a:t>
            </a:r>
            <a:r>
              <a:rPr lang="en-GB" altLang="zh-CN" b="1" dirty="0">
                <a:latin typeface="Calibri" panose="020F0502020204030204" pitchFamily="34" charset="0"/>
                <a:cs typeface="Calibri" panose="020F0502020204030204" pitchFamily="34" charset="0"/>
              </a:rPr>
              <a:t>Meizu, TCL, OPPO, </a:t>
            </a:r>
            <a:r>
              <a:rPr lang="en-GB" altLang="zh-CN" b="1" dirty="0" err="1">
                <a:latin typeface="Calibri" panose="020F0502020204030204" pitchFamily="34" charset="0"/>
                <a:cs typeface="Calibri" panose="020F0502020204030204" pitchFamily="34" charset="0"/>
              </a:rPr>
              <a:t>Wingtech</a:t>
            </a:r>
            <a:r>
              <a:rPr lang="en-GB" altLang="zh-CN" b="1" dirty="0">
                <a:latin typeface="Calibri" panose="020F0502020204030204" pitchFamily="34" charset="0"/>
                <a:cs typeface="Calibri" panose="020F0502020204030204" pitchFamily="34" charset="0"/>
              </a:rPr>
              <a:t>, </a:t>
            </a:r>
            <a:r>
              <a:rPr lang="en-GB" altLang="zh-CN" b="1" dirty="0" err="1">
                <a:latin typeface="Calibri" panose="020F0502020204030204" pitchFamily="34" charset="0"/>
                <a:cs typeface="Calibri" panose="020F0502020204030204" pitchFamily="34" charset="0"/>
              </a:rPr>
              <a:t>Hicense</a:t>
            </a:r>
            <a:r>
              <a:rPr lang="en-GB" altLang="zh-CN" b="1" dirty="0">
                <a:latin typeface="Calibri" panose="020F0502020204030204" pitchFamily="34" charset="0"/>
                <a:cs typeface="Calibri" panose="020F0502020204030204" pitchFamily="34" charset="0"/>
              </a:rPr>
              <a:t>, KONKA, Coolpad, </a:t>
            </a:r>
            <a:r>
              <a:rPr lang="en-GB" altLang="zh-CN" b="1" dirty="0" err="1">
                <a:latin typeface="Calibri" panose="020F0502020204030204" pitchFamily="34" charset="0"/>
                <a:cs typeface="Calibri" panose="020F0502020204030204" pitchFamily="34" charset="0"/>
              </a:rPr>
              <a:t>Ruijie</a:t>
            </a:r>
            <a:r>
              <a:rPr lang="en-GB" altLang="zh-CN" b="1" dirty="0">
                <a:latin typeface="Calibri" panose="020F0502020204030204" pitchFamily="34" charset="0"/>
                <a:cs typeface="Calibri" panose="020F0502020204030204" pitchFamily="34" charset="0"/>
              </a:rPr>
              <a:t>, </a:t>
            </a:r>
            <a:r>
              <a:rPr lang="en-GB" altLang="zh-CN" b="1" dirty="0" err="1">
                <a:latin typeface="Calibri" panose="020F0502020204030204" pitchFamily="34" charset="0"/>
                <a:cs typeface="Calibri" panose="020F0502020204030204" pitchFamily="34" charset="0"/>
              </a:rPr>
              <a:t>Lakala</a:t>
            </a:r>
            <a:r>
              <a:rPr lang="en-GB" altLang="zh-CN" b="1" dirty="0">
                <a:latin typeface="Calibri" panose="020F0502020204030204" pitchFamily="34" charset="0"/>
                <a:cs typeface="Calibri" panose="020F0502020204030204" pitchFamily="34" charset="0"/>
              </a:rPr>
              <a:t>, Beijing University, </a:t>
            </a:r>
            <a:r>
              <a:rPr lang="en-US" altLang="zh-CN" b="1" dirty="0">
                <a:latin typeface="Calibri" panose="020F0502020204030204" pitchFamily="34" charset="0"/>
                <a:cs typeface="Calibri" panose="020F0502020204030204" pitchFamily="34" charset="0"/>
              </a:rPr>
              <a:t>Institute of Automation,</a:t>
            </a:r>
            <a:r>
              <a:rPr lang="zh-CN" altLang="en-US" b="1" dirty="0">
                <a:latin typeface="Calibri" panose="020F0502020204030204" pitchFamily="34" charset="0"/>
                <a:cs typeface="Calibri" panose="020F0502020204030204" pitchFamily="34" charset="0"/>
              </a:rPr>
              <a:t> </a:t>
            </a:r>
            <a:r>
              <a:rPr lang="en-US" altLang="zh-CN" b="1" dirty="0">
                <a:latin typeface="Calibri" panose="020F0502020204030204" pitchFamily="34" charset="0"/>
                <a:cs typeface="Calibri" panose="020F0502020204030204" pitchFamily="34" charset="0"/>
              </a:rPr>
              <a:t>CASIA, </a:t>
            </a:r>
            <a:r>
              <a:rPr lang="en-GB" altLang="zh-CN" b="1" dirty="0">
                <a:latin typeface="Calibri" panose="020F0502020204030204" pitchFamily="34" charset="0"/>
                <a:cs typeface="Calibri" panose="020F0502020204030204" pitchFamily="34" charset="0"/>
              </a:rPr>
              <a:t>BUPT, BUAA and other </a:t>
            </a:r>
            <a:r>
              <a:rPr lang="en-US" altLang="zh-CN" b="1" dirty="0">
                <a:latin typeface="Calibri" panose="020F0502020204030204" pitchFamily="34" charset="0"/>
                <a:cs typeface="Calibri" panose="020F0502020204030204" pitchFamily="34" charset="0"/>
              </a:rPr>
              <a:t>well-known companies, research institutions and law firms.</a:t>
            </a:r>
            <a:endParaRPr lang="en-GB" altLang="zh-CN" b="1" dirty="0">
              <a:latin typeface="Calibri" panose="020F0502020204030204" pitchFamily="34" charset="0"/>
              <a:cs typeface="Calibri" panose="020F0502020204030204" pitchFamily="34" charset="0"/>
            </a:endParaRPr>
          </a:p>
          <a:p>
            <a:pPr algn="ctr"/>
            <a:endParaRPr lang="zh-CN" altLang="en-US" b="1" dirty="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a:off x="1465696" y="1193223"/>
            <a:ext cx="5715" cy="4300855"/>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201930" y="254000"/>
            <a:ext cx="4789805" cy="1076325"/>
          </a:xfrm>
          <a:prstGeom prst="rect">
            <a:avLst/>
          </a:prstGeom>
          <a:noFill/>
        </p:spPr>
        <p:txBody>
          <a:bodyPr wrap="square" rtlCol="0">
            <a:spAutoFit/>
          </a:bodyPr>
          <a:lstStyle/>
          <a:p>
            <a:r>
              <a:rPr lang="en-US" sz="3200" b="1" dirty="0">
                <a:solidFill>
                  <a:srgbClr val="002060"/>
                </a:solidFill>
                <a:latin typeface="Calibri" panose="020F0502020204030204" pitchFamily="34" charset="0"/>
                <a:cs typeface="Calibri" panose="020F0502020204030204" pitchFamily="34" charset="0"/>
              </a:rPr>
              <a:t>Drafting  principle</a:t>
            </a:r>
            <a:endParaRPr lang="en-US" sz="3200" b="1" dirty="0">
              <a:solidFill>
                <a:srgbClr val="002060"/>
              </a:solidFill>
              <a:latin typeface="Calibri" panose="020F0502020204030204" pitchFamily="34" charset="0"/>
              <a:cs typeface="Calibri" panose="020F0502020204030204" pitchFamily="34" charset="0"/>
            </a:endParaRPr>
          </a:p>
          <a:p>
            <a:endParaRPr lang="en-US" sz="3200" b="1" dirty="0">
              <a:solidFill>
                <a:srgbClr val="002060"/>
              </a:solidFill>
              <a:latin typeface="Calibri" panose="020F0502020204030204" pitchFamily="34" charset="0"/>
              <a:cs typeface="Calibri" panose="020F0502020204030204" pitchFamily="34" charset="0"/>
            </a:endParaRPr>
          </a:p>
        </p:txBody>
      </p:sp>
      <p:sp>
        <p:nvSpPr>
          <p:cNvPr id="3" name="文本框 2"/>
          <p:cNvSpPr txBox="1"/>
          <p:nvPr/>
        </p:nvSpPr>
        <p:spPr>
          <a:xfrm>
            <a:off x="3729037" y="1193423"/>
            <a:ext cx="6666548" cy="646331"/>
          </a:xfrm>
          <a:prstGeom prst="rect">
            <a:avLst/>
          </a:prstGeom>
          <a:noFill/>
        </p:spPr>
        <p:txBody>
          <a:bodyPr wrap="square" rtlCol="0">
            <a:spAutoFit/>
          </a:bodyPr>
          <a:lstStyle/>
          <a:p>
            <a:r>
              <a:rPr lang="en-US" b="1" dirty="0">
                <a:latin typeface="Calibri" panose="020F0502020204030204" pitchFamily="34" charset="0"/>
                <a:cs typeface="Calibri" panose="020F0502020204030204" pitchFamily="34" charset="0"/>
              </a:rPr>
              <a:t>Objectivity and neutrality </a:t>
            </a:r>
            <a:r>
              <a:rPr lang="en-US" dirty="0">
                <a:latin typeface="Calibri" panose="020F0502020204030204" pitchFamily="34" charset="0"/>
                <a:cs typeface="Calibri" panose="020F0502020204030204" pitchFamily="34" charset="0"/>
              </a:rPr>
              <a:t>– Partial to neither side, with objective </a:t>
            </a:r>
            <a:r>
              <a:rPr lang="en-GB" dirty="0">
                <a:latin typeface="Calibri" panose="020F0502020204030204" pitchFamily="34" charset="0"/>
                <a:cs typeface="Calibri" panose="020F0502020204030204" pitchFamily="34" charset="0"/>
              </a:rPr>
              <a:t>statement</a:t>
            </a:r>
            <a:r>
              <a:rPr lang="en-US" dirty="0">
                <a:latin typeface="Calibri" panose="020F0502020204030204" pitchFamily="34" charset="0"/>
                <a:cs typeface="Calibri" panose="020F0502020204030204" pitchFamily="34" charset="0"/>
              </a:rPr>
              <a:t> instead of </a:t>
            </a:r>
            <a:r>
              <a:rPr lang="en-US" altLang="zh-CN" dirty="0">
                <a:latin typeface="Calibri" panose="020F0502020204030204" pitchFamily="34" charset="0"/>
                <a:cs typeface="Calibri" panose="020F0502020204030204" pitchFamily="34" charset="0"/>
              </a:rPr>
              <a:t>subjective conclusion</a:t>
            </a:r>
            <a:endParaRPr lang="en-GB" dirty="0">
              <a:latin typeface="Calibri" panose="020F0502020204030204" pitchFamily="34" charset="0"/>
              <a:cs typeface="Calibri" panose="020F0502020204030204" pitchFamily="34" charset="0"/>
            </a:endParaRPr>
          </a:p>
        </p:txBody>
      </p:sp>
      <p:sp>
        <p:nvSpPr>
          <p:cNvPr id="8" name="文本框 7"/>
          <p:cNvSpPr txBox="1"/>
          <p:nvPr/>
        </p:nvSpPr>
        <p:spPr>
          <a:xfrm>
            <a:off x="3706073" y="3105834"/>
            <a:ext cx="6666548" cy="645160"/>
          </a:xfrm>
          <a:prstGeom prst="rect">
            <a:avLst/>
          </a:prstGeom>
          <a:noFill/>
        </p:spPr>
        <p:txBody>
          <a:bodyPr wrap="square" rtlCol="0">
            <a:spAutoFit/>
          </a:bodyPr>
          <a:lstStyle/>
          <a:p>
            <a:r>
              <a:rPr lang="en-US" b="1" dirty="0">
                <a:latin typeface="Calibri" panose="020F0502020204030204" pitchFamily="34" charset="0"/>
                <a:cs typeface="Calibri" panose="020F0502020204030204" pitchFamily="34" charset="0"/>
              </a:rPr>
              <a:t>Operability</a:t>
            </a:r>
            <a:r>
              <a:rPr lang="en-US" dirty="0">
                <a:latin typeface="Calibri" panose="020F0502020204030204" pitchFamily="34" charset="0"/>
                <a:cs typeface="Calibri" panose="020F0502020204030204" pitchFamily="34" charset="0"/>
              </a:rPr>
              <a:t> – Any institution can get basically consistent results if operating in compliance with the standard</a:t>
            </a:r>
            <a:endParaRPr lang="en-GB" dirty="0">
              <a:latin typeface="Calibri" panose="020F0502020204030204" pitchFamily="34" charset="0"/>
              <a:cs typeface="Calibri" panose="020F0502020204030204" pitchFamily="34" charset="0"/>
            </a:endParaRPr>
          </a:p>
        </p:txBody>
      </p:sp>
      <p:sp>
        <p:nvSpPr>
          <p:cNvPr id="10" name="文本框 9"/>
          <p:cNvSpPr txBox="1"/>
          <p:nvPr/>
        </p:nvSpPr>
        <p:spPr>
          <a:xfrm>
            <a:off x="3706073" y="4867841"/>
            <a:ext cx="6666548" cy="645160"/>
          </a:xfrm>
          <a:prstGeom prst="rect">
            <a:avLst/>
          </a:prstGeom>
          <a:noFill/>
        </p:spPr>
        <p:txBody>
          <a:bodyPr wrap="square" rtlCol="0">
            <a:spAutoFit/>
          </a:bodyPr>
          <a:lstStyle/>
          <a:p>
            <a:r>
              <a:rPr lang="en-US" b="1" dirty="0">
                <a:latin typeface="Calibri" panose="020F0502020204030204" pitchFamily="34" charset="0"/>
                <a:cs typeface="Calibri" panose="020F0502020204030204" pitchFamily="34" charset="0"/>
              </a:rPr>
              <a:t>Practicality</a:t>
            </a:r>
            <a:r>
              <a:rPr lang="en-US" dirty="0">
                <a:latin typeface="Calibri" panose="020F0502020204030204" pitchFamily="34" charset="0"/>
                <a:cs typeface="Calibri" panose="020F0502020204030204" pitchFamily="34" charset="0"/>
              </a:rPr>
              <a:t> – Provide solutions and guidance to</a:t>
            </a:r>
            <a:r>
              <a:rPr lang="en-US" altLang="zh-CN"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SEP licensing practices and meet their needs</a:t>
            </a:r>
            <a:endParaRPr lang="en-GB" dirty="0">
              <a:latin typeface="Calibri" panose="020F0502020204030204" pitchFamily="34" charset="0"/>
              <a:cs typeface="Calibri" panose="020F0502020204030204" pitchFamily="34" charset="0"/>
            </a:endParaRPr>
          </a:p>
        </p:txBody>
      </p:sp>
      <p:sp>
        <p:nvSpPr>
          <p:cNvPr id="11" name="椭圆 10"/>
          <p:cNvSpPr/>
          <p:nvPr/>
        </p:nvSpPr>
        <p:spPr>
          <a:xfrm>
            <a:off x="2079155" y="1147257"/>
            <a:ext cx="1036320" cy="9144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alibri" panose="020F0502020204030204" pitchFamily="34" charset="0"/>
                <a:cs typeface="Calibri" panose="020F0502020204030204" pitchFamily="34" charset="0"/>
              </a:rPr>
              <a:t>01</a:t>
            </a:r>
            <a:endParaRPr lang="en-GB" sz="2800" dirty="0">
              <a:latin typeface="Calibri" panose="020F0502020204030204" pitchFamily="34" charset="0"/>
              <a:cs typeface="Calibri" panose="020F0502020204030204" pitchFamily="34" charset="0"/>
            </a:endParaRPr>
          </a:p>
        </p:txBody>
      </p:sp>
      <p:sp>
        <p:nvSpPr>
          <p:cNvPr id="12" name="椭圆 11"/>
          <p:cNvSpPr/>
          <p:nvPr/>
        </p:nvSpPr>
        <p:spPr>
          <a:xfrm>
            <a:off x="2079155" y="2871282"/>
            <a:ext cx="1036320" cy="9144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alibri" panose="020F0502020204030204" pitchFamily="34" charset="0"/>
                <a:cs typeface="Calibri" panose="020F0502020204030204" pitchFamily="34" charset="0"/>
              </a:rPr>
              <a:t>02</a:t>
            </a:r>
            <a:endParaRPr lang="en-GB" sz="2800" dirty="0">
              <a:latin typeface="Calibri" panose="020F0502020204030204" pitchFamily="34" charset="0"/>
              <a:cs typeface="Calibri" panose="020F0502020204030204" pitchFamily="34" charset="0"/>
            </a:endParaRPr>
          </a:p>
        </p:txBody>
      </p:sp>
      <p:sp>
        <p:nvSpPr>
          <p:cNvPr id="13" name="椭圆 12"/>
          <p:cNvSpPr/>
          <p:nvPr/>
        </p:nvSpPr>
        <p:spPr>
          <a:xfrm>
            <a:off x="2079155" y="4595307"/>
            <a:ext cx="1036320" cy="9144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alibri" panose="020F0502020204030204" pitchFamily="34" charset="0"/>
                <a:cs typeface="Calibri" panose="020F0502020204030204" pitchFamily="34" charset="0"/>
              </a:rPr>
              <a:t>03</a:t>
            </a:r>
            <a:endParaRPr lang="en-GB" sz="2800"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a:off x="1488556" y="1064318"/>
            <a:ext cx="0" cy="5422605"/>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353060" y="230505"/>
            <a:ext cx="4088765" cy="521970"/>
          </a:xfrm>
          <a:prstGeom prst="rect">
            <a:avLst/>
          </a:prstGeom>
          <a:noFill/>
        </p:spPr>
        <p:txBody>
          <a:bodyPr wrap="square" rtlCol="0">
            <a:spAutoFit/>
          </a:bodyPr>
          <a:lstStyle/>
          <a:p>
            <a:r>
              <a:rPr lang="en-US" sz="2800" b="1" dirty="0">
                <a:solidFill>
                  <a:srgbClr val="002060"/>
                </a:solidFill>
                <a:latin typeface="Calibri" panose="020F0502020204030204" pitchFamily="34" charset="0"/>
                <a:cs typeface="Calibri" panose="020F0502020204030204" pitchFamily="34" charset="0"/>
              </a:rPr>
              <a:t>Standard content</a:t>
            </a:r>
            <a:endParaRPr lang="en-US" sz="2800" b="1" dirty="0">
              <a:solidFill>
                <a:srgbClr val="002060"/>
              </a:solidFill>
              <a:latin typeface="Calibri" panose="020F0502020204030204" pitchFamily="34" charset="0"/>
              <a:cs typeface="Calibri" panose="020F0502020204030204" pitchFamily="34" charset="0"/>
            </a:endParaRPr>
          </a:p>
        </p:txBody>
      </p:sp>
      <p:grpSp>
        <p:nvGrpSpPr>
          <p:cNvPr id="18" name="组合 17"/>
          <p:cNvGrpSpPr/>
          <p:nvPr/>
        </p:nvGrpSpPr>
        <p:grpSpPr>
          <a:xfrm>
            <a:off x="2016630" y="918652"/>
            <a:ext cx="7267199" cy="1290057"/>
            <a:chOff x="2306003" y="1147257"/>
            <a:chExt cx="7267199" cy="1290057"/>
          </a:xfrm>
        </p:grpSpPr>
        <p:sp>
          <p:nvSpPr>
            <p:cNvPr id="3" name="文本框 2"/>
            <p:cNvSpPr txBox="1"/>
            <p:nvPr/>
          </p:nvSpPr>
          <p:spPr>
            <a:xfrm>
              <a:off x="2306003" y="1147257"/>
              <a:ext cx="6666548" cy="368300"/>
            </a:xfrm>
            <a:prstGeom prst="rect">
              <a:avLst/>
            </a:prstGeom>
            <a:noFill/>
          </p:spPr>
          <p:txBody>
            <a:bodyPr wrap="square" rtlCol="0">
              <a:spAutoFit/>
            </a:bodyPr>
            <a:lstStyle/>
            <a:p>
              <a:r>
                <a:rPr lang="zh-CN" altLang="en-US" b="1" dirty="0">
                  <a:latin typeface="Calibri" panose="020F0502020204030204" pitchFamily="34" charset="0"/>
                  <a:cs typeface="Calibri" panose="020F0502020204030204" pitchFamily="34" charset="0"/>
                </a:rPr>
                <a:t>① </a:t>
              </a:r>
              <a:r>
                <a:rPr lang="en-US" altLang="zh-CN" b="1" dirty="0">
                  <a:latin typeface="Calibri" panose="020F0502020204030204" pitchFamily="34" charset="0"/>
                  <a:cs typeface="Calibri" panose="020F0502020204030204" pitchFamily="34" charset="0"/>
                </a:rPr>
                <a:t>R</a:t>
              </a:r>
              <a:r>
                <a:rPr lang="en-US" b="1" dirty="0">
                  <a:latin typeface="Calibri" panose="020F0502020204030204" pitchFamily="34" charset="0"/>
                  <a:cs typeface="Calibri" panose="020F0502020204030204" pitchFamily="34" charset="0"/>
                  <a:sym typeface="+mn-ea"/>
                </a:rPr>
                <a:t>equirements for i</a:t>
              </a:r>
              <a:r>
                <a:rPr lang="en-US" b="1" dirty="0">
                  <a:latin typeface="Calibri" panose="020F0502020204030204" pitchFamily="34" charset="0"/>
                  <a:cs typeface="Calibri" panose="020F0502020204030204" pitchFamily="34" charset="0"/>
                </a:rPr>
                <a:t>dentification object </a:t>
              </a:r>
              <a:endParaRPr lang="en-US" b="1" dirty="0">
                <a:latin typeface="Calibri" panose="020F0502020204030204" pitchFamily="34" charset="0"/>
                <a:cs typeface="Calibri" panose="020F0502020204030204" pitchFamily="34" charset="0"/>
              </a:endParaRPr>
            </a:p>
          </p:txBody>
        </p:sp>
        <p:sp>
          <p:nvSpPr>
            <p:cNvPr id="11" name="文本框 10"/>
            <p:cNvSpPr txBox="1"/>
            <p:nvPr/>
          </p:nvSpPr>
          <p:spPr>
            <a:xfrm>
              <a:off x="2618798" y="1515294"/>
              <a:ext cx="6954404" cy="922020"/>
            </a:xfrm>
            <a:prstGeom prst="rect">
              <a:avLst/>
            </a:prstGeom>
            <a:noFill/>
          </p:spPr>
          <p:txBody>
            <a:bodyPr wrap="square" rtlCol="0">
              <a:spAutoFit/>
            </a:bodyPr>
            <a:lstStyle/>
            <a:p>
              <a:pPr marL="285750" indent="-285750">
                <a:buFont typeface="Wingdings" panose="05000000000000000000" pitchFamily="2" charset="2"/>
                <a:buChar char="n"/>
              </a:pPr>
              <a:r>
                <a:rPr lang="en-US" dirty="0">
                  <a:latin typeface="Calibri" panose="020F0502020204030204" pitchFamily="34" charset="0"/>
                  <a:cs typeface="Calibri" panose="020F0502020204030204" pitchFamily="34" charset="0"/>
                </a:rPr>
                <a:t>Patent: e.g. Licensed patents only (including expired ones)</a:t>
              </a:r>
              <a:endParaRPr lang="en-US"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n"/>
              </a:pPr>
              <a:r>
                <a:rPr lang="en-GB" dirty="0">
                  <a:latin typeface="Calibri" panose="020F0502020204030204" pitchFamily="34" charset="0"/>
                  <a:cs typeface="Calibri" panose="020F0502020204030204" pitchFamily="34" charset="0"/>
                </a:rPr>
                <a:t>Claim</a:t>
              </a:r>
              <a:r>
                <a:rPr lang="en-US" altLang="en-GB" dirty="0">
                  <a:latin typeface="Calibri" panose="020F0502020204030204" pitchFamily="34" charset="0"/>
                  <a:cs typeface="Calibri" panose="020F0502020204030204" pitchFamily="34" charset="0"/>
                </a:rPr>
                <a:t> of right</a:t>
              </a:r>
              <a:r>
                <a:rPr lang="en-GB"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Identify the claims of rights within the identification scope</a:t>
              </a:r>
              <a:endParaRPr lang="en-GB" dirty="0">
                <a:latin typeface="Calibri" panose="020F0502020204030204" pitchFamily="34" charset="0"/>
                <a:cs typeface="Calibri" panose="020F0502020204030204" pitchFamily="34" charset="0"/>
              </a:endParaRPr>
            </a:p>
          </p:txBody>
        </p:sp>
      </p:grpSp>
      <p:grpSp>
        <p:nvGrpSpPr>
          <p:cNvPr id="19" name="组合 18"/>
          <p:cNvGrpSpPr/>
          <p:nvPr/>
        </p:nvGrpSpPr>
        <p:grpSpPr>
          <a:xfrm>
            <a:off x="2016630" y="2098956"/>
            <a:ext cx="7267199" cy="1011826"/>
            <a:chOff x="2306003" y="2499010"/>
            <a:chExt cx="7267199" cy="1011826"/>
          </a:xfrm>
        </p:grpSpPr>
        <p:sp>
          <p:nvSpPr>
            <p:cNvPr id="13" name="文本框 12"/>
            <p:cNvSpPr txBox="1"/>
            <p:nvPr/>
          </p:nvSpPr>
          <p:spPr>
            <a:xfrm>
              <a:off x="2306003" y="2499010"/>
              <a:ext cx="6666548" cy="369332"/>
            </a:xfrm>
            <a:prstGeom prst="rect">
              <a:avLst/>
            </a:prstGeom>
            <a:noFill/>
          </p:spPr>
          <p:txBody>
            <a:bodyPr wrap="square" rtlCol="0">
              <a:spAutoFit/>
            </a:bodyPr>
            <a:lstStyle/>
            <a:p>
              <a:r>
                <a:rPr lang="zh-CN" altLang="en-US" b="1" dirty="0">
                  <a:latin typeface="Calibri" panose="020F0502020204030204" pitchFamily="34" charset="0"/>
                  <a:cs typeface="Calibri" panose="020F0502020204030204" pitchFamily="34" charset="0"/>
                </a:rPr>
                <a:t>② </a:t>
              </a:r>
              <a:r>
                <a:rPr lang="en-US" altLang="zh-CN" b="1" dirty="0">
                  <a:latin typeface="Calibri" panose="020F0502020204030204" pitchFamily="34" charset="0"/>
                  <a:cs typeface="Calibri" panose="020F0502020204030204" pitchFamily="34" charset="0"/>
                </a:rPr>
                <a:t>Identification method</a:t>
              </a:r>
              <a:endParaRPr lang="en-US" b="1" dirty="0">
                <a:latin typeface="Calibri" panose="020F0502020204030204" pitchFamily="34" charset="0"/>
                <a:cs typeface="Calibri" panose="020F0502020204030204" pitchFamily="34" charset="0"/>
              </a:endParaRPr>
            </a:p>
          </p:txBody>
        </p:sp>
        <p:sp>
          <p:nvSpPr>
            <p:cNvPr id="14" name="文本框 13"/>
            <p:cNvSpPr txBox="1"/>
            <p:nvPr/>
          </p:nvSpPr>
          <p:spPr>
            <a:xfrm>
              <a:off x="2618798" y="2865676"/>
              <a:ext cx="6954404" cy="645160"/>
            </a:xfrm>
            <a:prstGeom prst="rect">
              <a:avLst/>
            </a:prstGeom>
            <a:noFill/>
          </p:spPr>
          <p:txBody>
            <a:bodyPr wrap="square" rtlCol="0">
              <a:spAutoFit/>
            </a:bodyPr>
            <a:lstStyle/>
            <a:p>
              <a:pPr marL="285750" indent="-285750">
                <a:buFont typeface="Wingdings" panose="05000000000000000000" pitchFamily="2" charset="2"/>
                <a:buChar char="n"/>
              </a:pPr>
              <a:r>
                <a:rPr lang="en-US" dirty="0">
                  <a:latin typeface="Calibri" panose="020F0502020204030204" pitchFamily="34" charset="0"/>
                  <a:cs typeface="Calibri" panose="020F0502020204030204" pitchFamily="34" charset="0"/>
                </a:rPr>
                <a:t>Identification method: e.g. </a:t>
              </a:r>
              <a:r>
                <a:rPr lang="en-US" altLang="zh-CN" dirty="0">
                  <a:latin typeface="Calibri" panose="020F0502020204030204" pitchFamily="34" charset="0"/>
                  <a:cs typeface="Calibri" panose="020F0502020204030204" pitchFamily="34" charset="0"/>
                </a:rPr>
                <a:t>universal coverage, equivalents</a:t>
              </a:r>
              <a:endParaRPr lang="en-US" altLang="zh-CN"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n"/>
              </a:pPr>
              <a:r>
                <a:rPr lang="en-US" dirty="0">
                  <a:latin typeface="Calibri" panose="020F0502020204030204" pitchFamily="34" charset="0"/>
                  <a:cs typeface="Calibri" panose="020F0502020204030204" pitchFamily="34" charset="0"/>
                </a:rPr>
                <a:t>Interpretation method for claims of right</a:t>
              </a:r>
              <a:endParaRPr lang="en-GB" dirty="0">
                <a:latin typeface="Calibri" panose="020F0502020204030204" pitchFamily="34" charset="0"/>
                <a:cs typeface="Calibri" panose="020F0502020204030204" pitchFamily="34" charset="0"/>
              </a:endParaRPr>
            </a:p>
          </p:txBody>
        </p:sp>
      </p:grpSp>
      <p:grpSp>
        <p:nvGrpSpPr>
          <p:cNvPr id="20" name="组合 19"/>
          <p:cNvGrpSpPr/>
          <p:nvPr/>
        </p:nvGrpSpPr>
        <p:grpSpPr>
          <a:xfrm>
            <a:off x="2016630" y="3302647"/>
            <a:ext cx="7267199" cy="1540788"/>
            <a:chOff x="2306003" y="3845583"/>
            <a:chExt cx="7267199" cy="1540788"/>
          </a:xfrm>
        </p:grpSpPr>
        <p:sp>
          <p:nvSpPr>
            <p:cNvPr id="15" name="文本框 14"/>
            <p:cNvSpPr txBox="1"/>
            <p:nvPr/>
          </p:nvSpPr>
          <p:spPr>
            <a:xfrm>
              <a:off x="2306003" y="3845583"/>
              <a:ext cx="6666548" cy="369332"/>
            </a:xfrm>
            <a:prstGeom prst="rect">
              <a:avLst/>
            </a:prstGeom>
            <a:noFill/>
          </p:spPr>
          <p:txBody>
            <a:bodyPr wrap="square" rtlCol="0">
              <a:spAutoFit/>
            </a:bodyPr>
            <a:lstStyle/>
            <a:p>
              <a:r>
                <a:rPr lang="zh-CN" altLang="en-US" b="1" dirty="0">
                  <a:latin typeface="Calibri" panose="020F0502020204030204" pitchFamily="34" charset="0"/>
                  <a:cs typeface="Calibri" panose="020F0502020204030204" pitchFamily="34" charset="0"/>
                </a:rPr>
                <a:t>③ </a:t>
              </a:r>
              <a:r>
                <a:rPr lang="en-US" altLang="zh-CN" b="1" dirty="0">
                  <a:latin typeface="Calibri" panose="020F0502020204030204" pitchFamily="34" charset="0"/>
                  <a:cs typeface="Calibri" panose="020F0502020204030204" pitchFamily="34" charset="0"/>
                </a:rPr>
                <a:t>Identification process</a:t>
              </a:r>
              <a:endParaRPr lang="en-US" b="1" dirty="0">
                <a:latin typeface="Calibri" panose="020F0502020204030204" pitchFamily="34" charset="0"/>
                <a:cs typeface="Calibri" panose="020F0502020204030204" pitchFamily="34" charset="0"/>
              </a:endParaRPr>
            </a:p>
          </p:txBody>
        </p:sp>
        <p:sp>
          <p:nvSpPr>
            <p:cNvPr id="16" name="文本框 15"/>
            <p:cNvSpPr txBox="1"/>
            <p:nvPr/>
          </p:nvSpPr>
          <p:spPr>
            <a:xfrm>
              <a:off x="2618798" y="4187491"/>
              <a:ext cx="6954404" cy="1198880"/>
            </a:xfrm>
            <a:prstGeom prst="rect">
              <a:avLst/>
            </a:prstGeom>
            <a:noFill/>
          </p:spPr>
          <p:txBody>
            <a:bodyPr wrap="square" rtlCol="0">
              <a:spAutoFit/>
            </a:bodyPr>
            <a:lstStyle/>
            <a:p>
              <a:pPr marL="285750" indent="-285750">
                <a:buFont typeface="Wingdings" panose="05000000000000000000" pitchFamily="2" charset="2"/>
                <a:buChar char="n"/>
              </a:pPr>
              <a:r>
                <a:rPr lang="en-US" altLang="zh-CN" dirty="0">
                  <a:latin typeface="Calibri" panose="020F0502020204030204" pitchFamily="34" charset="0"/>
                  <a:cs typeface="Calibri" panose="020F0502020204030204" pitchFamily="34" charset="0"/>
                </a:rPr>
                <a:t>Analyzing of inspection and litigation history</a:t>
              </a:r>
              <a:endParaRPr lang="en-GB" altLang="zh-CN"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n"/>
              </a:pPr>
              <a:r>
                <a:rPr lang="en-US" altLang="zh-CN" dirty="0">
                  <a:latin typeface="Calibri" panose="020F0502020204030204" pitchFamily="34" charset="0"/>
                  <a:cs typeface="Calibri" panose="020F0502020204030204" pitchFamily="34" charset="0"/>
                </a:rPr>
                <a:t>Determinng the scope of corresponding standard and its version</a:t>
              </a:r>
              <a:endParaRPr lang="en-US" altLang="zh-CN"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n"/>
              </a:pPr>
              <a:r>
                <a:rPr lang="en-US" altLang="zh-CN" dirty="0">
                  <a:latin typeface="Calibri" panose="020F0502020204030204" pitchFamily="34" charset="0"/>
                  <a:cs typeface="Calibri" panose="020F0502020204030204" pitchFamily="34" charset="0"/>
                </a:rPr>
                <a:t>Dividing and comparing technical features</a:t>
              </a:r>
              <a:endParaRPr lang="en-US" altLang="zh-CN"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n"/>
              </a:pPr>
              <a:r>
                <a:rPr lang="en-US" altLang="zh-CN" dirty="0">
                  <a:latin typeface="Calibri" panose="020F0502020204030204" pitchFamily="34" charset="0"/>
                  <a:cs typeface="Calibri" panose="020F0502020204030204" pitchFamily="34" charset="0"/>
                </a:rPr>
                <a:t>Conducting optional or compulsory analysis</a:t>
              </a:r>
              <a:endParaRPr lang="en-US" altLang="zh-CN" dirty="0">
                <a:latin typeface="Calibri" panose="020F0502020204030204" pitchFamily="34" charset="0"/>
                <a:cs typeface="Calibri" panose="020F0502020204030204" pitchFamily="34" charset="0"/>
              </a:endParaRPr>
            </a:p>
          </p:txBody>
        </p:sp>
      </p:grpSp>
      <p:sp>
        <p:nvSpPr>
          <p:cNvPr id="17" name="文本框 16"/>
          <p:cNvSpPr txBox="1"/>
          <p:nvPr/>
        </p:nvSpPr>
        <p:spPr>
          <a:xfrm>
            <a:off x="2011865" y="4971250"/>
            <a:ext cx="9146129" cy="368300"/>
          </a:xfrm>
          <a:prstGeom prst="rect">
            <a:avLst/>
          </a:prstGeom>
          <a:noFill/>
        </p:spPr>
        <p:txBody>
          <a:bodyPr wrap="square" rtlCol="0">
            <a:spAutoFit/>
          </a:bodyPr>
          <a:lstStyle/>
          <a:p>
            <a:r>
              <a:rPr lang="zh-CN" altLang="en-US" b="1" dirty="0">
                <a:latin typeface="Calibri" panose="020F0502020204030204" pitchFamily="34" charset="0"/>
                <a:cs typeface="Calibri" panose="020F0502020204030204" pitchFamily="34" charset="0"/>
              </a:rPr>
              <a:t>④ </a:t>
            </a:r>
            <a:r>
              <a:rPr lang="en-US" altLang="zh-CN" b="1" dirty="0">
                <a:latin typeface="Calibri" panose="020F0502020204030204" pitchFamily="34" charset="0"/>
                <a:cs typeface="Calibri" panose="020F0502020204030204" pitchFamily="34" charset="0"/>
              </a:rPr>
              <a:t>Requirement for identification organisations – training, professional experience etc.</a:t>
            </a:r>
            <a:endParaRPr lang="en-US" b="1" dirty="0">
              <a:latin typeface="Calibri" panose="020F0502020204030204" pitchFamily="34" charset="0"/>
              <a:cs typeface="Calibri" panose="020F0502020204030204" pitchFamily="34" charset="0"/>
            </a:endParaRPr>
          </a:p>
        </p:txBody>
      </p:sp>
      <p:sp>
        <p:nvSpPr>
          <p:cNvPr id="21" name="文本框 20"/>
          <p:cNvSpPr txBox="1"/>
          <p:nvPr/>
        </p:nvSpPr>
        <p:spPr>
          <a:xfrm>
            <a:off x="2011867" y="5687868"/>
            <a:ext cx="6666548" cy="369332"/>
          </a:xfrm>
          <a:prstGeom prst="rect">
            <a:avLst/>
          </a:prstGeom>
          <a:noFill/>
        </p:spPr>
        <p:txBody>
          <a:bodyPr wrap="square" rtlCol="0">
            <a:spAutoFit/>
          </a:bodyPr>
          <a:lstStyle/>
          <a:p>
            <a:r>
              <a:rPr lang="zh-CN" altLang="en-US" b="1" dirty="0">
                <a:latin typeface="Calibri" panose="020F0502020204030204" pitchFamily="34" charset="0"/>
                <a:cs typeface="Calibri" panose="020F0502020204030204" pitchFamily="34" charset="0"/>
              </a:rPr>
              <a:t>⑤ </a:t>
            </a:r>
            <a:r>
              <a:rPr lang="en-GB" altLang="zh-CN" b="1" dirty="0">
                <a:latin typeface="Calibri" panose="020F0502020204030204" pitchFamily="34" charset="0"/>
                <a:cs typeface="Calibri" panose="020F0502020204030204" pitchFamily="34" charset="0"/>
              </a:rPr>
              <a:t>Report writing and disclosure</a:t>
            </a:r>
            <a:endParaRPr lang="en-US" b="1" dirty="0">
              <a:latin typeface="Calibri" panose="020F0502020204030204" pitchFamily="34" charset="0"/>
              <a:cs typeface="Calibri" panose="020F0502020204030204" pitchFamily="34" charset="0"/>
            </a:endParaRPr>
          </a:p>
        </p:txBody>
      </p:sp>
      <p:sp>
        <p:nvSpPr>
          <p:cNvPr id="2" name="文本框 1"/>
          <p:cNvSpPr txBox="1"/>
          <p:nvPr/>
        </p:nvSpPr>
        <p:spPr>
          <a:xfrm>
            <a:off x="8061960" y="5768340"/>
            <a:ext cx="3596640" cy="953135"/>
          </a:xfrm>
          <a:prstGeom prst="rect">
            <a:avLst/>
          </a:prstGeom>
          <a:noFill/>
        </p:spPr>
        <p:txBody>
          <a:bodyPr wrap="square" rtlCol="0">
            <a:spAutoFit/>
          </a:bodyPr>
          <a:lstStyle/>
          <a:p>
            <a:r>
              <a:rPr lang="en-US" altLang="zh-CN" sz="2800" b="1">
                <a:solidFill>
                  <a:schemeClr val="accent1"/>
                </a:solidFill>
              </a:rPr>
              <a:t>The framework is for reference only.</a:t>
            </a:r>
            <a:endParaRPr lang="en-US" altLang="zh-CN" sz="2800" b="1">
              <a:solidFill>
                <a:schemeClr val="accent1"/>
              </a:solidFill>
            </a:endParaRPr>
          </a:p>
        </p:txBody>
      </p:sp>
    </p:spTree>
  </p:cSld>
  <p:clrMapOvr>
    <a:masterClrMapping/>
  </p:clrMapOvr>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KSO_WPP_MARK_KEY" val="ec278003-8fc1-42d9-8e11-2aac8d0e9a7f"/>
  <p:tag name="COMMONDATA" val="eyJoZGlkIjoiMjE3ODRkZGNiZTRiYWU5NWQ3Njc1OTA1ZjY1YTBkNjM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4765</Words>
  <Application>WPS 演示</Application>
  <PresentationFormat>宽屏</PresentationFormat>
  <Paragraphs>117</Paragraphs>
  <Slides>9</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9</vt:i4>
      </vt:variant>
    </vt:vector>
  </HeadingPairs>
  <TitlesOfParts>
    <vt:vector size="21" baseType="lpstr">
      <vt:lpstr>Arial</vt:lpstr>
      <vt:lpstr>宋体</vt:lpstr>
      <vt:lpstr>Wingdings</vt:lpstr>
      <vt:lpstr>Calibri</vt:lpstr>
      <vt:lpstr>黑体</vt:lpstr>
      <vt:lpstr>微软雅黑</vt:lpstr>
      <vt:lpstr>Arial Unicode MS</vt:lpstr>
      <vt:lpstr>等线 Light</vt:lpstr>
      <vt:lpstr>等线</vt:lpstr>
      <vt:lpstr>Calibri</vt:lpstr>
      <vt:lpstr>Arial</vt:lpstr>
      <vt:lpstr>Office 主题​​</vt:lpstr>
      <vt:lpstr>Goals and Tasks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hu zy</dc:creator>
  <cp:lastModifiedBy>殷紫依Ziyi Yin</cp:lastModifiedBy>
  <cp:revision>240</cp:revision>
  <dcterms:created xsi:type="dcterms:W3CDTF">2023-02-06T02:20:00Z</dcterms:created>
  <dcterms:modified xsi:type="dcterms:W3CDTF">2023-02-20T01:42:42Z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735EFC125F894A4991A165D048CA0C18</vt:lpwstr>
  </property>
  <property fmtid="{D5CDD505-2E9C-101B-9397-08002B2CF9AE}" pid="3" name="KSOProductBuildVer">
    <vt:lpwstr>2052-11.1.0.13703</vt:lpwstr>
  </property>
</Properties>
</file>